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4514" r:id="rId2"/>
    <p:sldId id="4521" r:id="rId3"/>
    <p:sldId id="2146848435" r:id="rId4"/>
    <p:sldId id="2146848434" r:id="rId5"/>
    <p:sldId id="2146848394" r:id="rId6"/>
    <p:sldId id="2146848387" r:id="rId7"/>
    <p:sldId id="2146848437" r:id="rId8"/>
    <p:sldId id="2146848438" r:id="rId9"/>
    <p:sldId id="2146848439" r:id="rId10"/>
    <p:sldId id="2146848419" r:id="rId11"/>
    <p:sldId id="2146848440" r:id="rId12"/>
    <p:sldId id="2146848436" r:id="rId13"/>
    <p:sldId id="2146848428" r:id="rId14"/>
    <p:sldId id="2146848418" r:id="rId15"/>
    <p:sldId id="2146848226" r:id="rId16"/>
    <p:sldId id="214684842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37EDAAC-5798-4620-B8EA-1CBD5323DA7F}">
          <p14:sldIdLst>
            <p14:sldId id="4514"/>
            <p14:sldId id="4521"/>
            <p14:sldId id="2146848435"/>
            <p14:sldId id="2146848434"/>
            <p14:sldId id="2146848394"/>
            <p14:sldId id="2146848387"/>
            <p14:sldId id="2146848437"/>
            <p14:sldId id="2146848438"/>
            <p14:sldId id="2146848439"/>
            <p14:sldId id="2146848419"/>
            <p14:sldId id="2146848440"/>
            <p14:sldId id="2146848436"/>
            <p14:sldId id="2146848428"/>
            <p14:sldId id="2146848418"/>
            <p14:sldId id="2146848226"/>
            <p14:sldId id="214684842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392" userDrawn="1">
          <p15:clr>
            <a:srgbClr val="A4A3A4"/>
          </p15:clr>
        </p15:guide>
        <p15:guide id="2" pos="38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30AA111-5CE5-3A8F-5294-F4202608A8BB}" name="James Vande Castle" initials="JV" userId="S::jvandecastle@bannerengineering.com::d2837b87-0b92-435a-a278-d591f93a408b" providerId="AD"/>
  <p188:author id="{9257002B-33A2-A59C-50DD-C5B01D29B8BA}" name="Alex Anderson" initials="AA" userId="S::aanderson@bannerengineering.com::c539d245-ff34-424d-9478-a779d4b77649" providerId="AD"/>
  <p188:author id="{1D00543A-EB6E-1D49-0D77-91CC6314AAD2}" name="Christian Olivares" initials="CO" userId="S::colivares@bannerengineering.com::630a19cc-5bed-4f23-8452-5ced1911daf7" providerId="AD"/>
  <p188:author id="{42B6579D-DAF0-A264-ED2F-B64B73905DFE}" name="Bob Bergsgaard" initials="BB" userId="S::BBergsgaard@bannerengineering.com::d43a0e33-7157-461e-813f-2bf833451f7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D600"/>
    <a:srgbClr val="4A4A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C63032-B0B6-4D9C-8BA6-BE7E73606912}" v="83" dt="2025-12-17T16:09:17.4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294" y="72"/>
      </p:cViewPr>
      <p:guideLst>
        <p:guide orient="horz" pos="1392"/>
        <p:guide pos="3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AF4A10-B487-4741-9158-733CF619163A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76F46E-524F-44A9-8A50-21408ECE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853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C632B9-D163-68EF-8297-0578D003F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18F5E4-188D-2324-CE21-C0A5F65312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63A2F6-42E3-8D6B-A41D-86447CE7A3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3B131-D492-D831-FC98-CCBCDC4BFC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6F46E-524F-44A9-8A50-21408ECEBD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618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6F46E-524F-44A9-8A50-21408ECEBD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41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26D66C-0C24-0D3B-7D58-48A66C51C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4C634A-0B6C-3409-0A13-B0ACD2BB79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7CCE63-23A6-00C8-69F4-DB74C35FBC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0803B7-0727-946A-3B78-4D9C4DC6C4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6F46E-524F-44A9-8A50-21408ECEBD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502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6D29D8-E34A-34CC-95E7-807796284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802C7E-7401-6454-6F02-2DA6A7D5EA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CCE393-DF32-25DF-AE0C-A41D7268A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F54BAA-5626-5139-0B42-71CCC7C493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6F46E-524F-44A9-8A50-21408ECEBD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57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C1A3A6-E901-B73D-6FAF-0DFB7C9D5A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1A5B0B43-FCB9-507D-8F64-B39B6205F8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4" b="-25000"/>
          <a:stretch/>
        </p:blipFill>
        <p:spPr>
          <a:xfrm>
            <a:off x="396329" y="5842041"/>
            <a:ext cx="2294437" cy="86553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06417D7-9324-B1BC-6ECD-E25B5B3A45F3}"/>
              </a:ext>
            </a:extLst>
          </p:cNvPr>
          <p:cNvGrpSpPr/>
          <p:nvPr userDrawn="1"/>
        </p:nvGrpSpPr>
        <p:grpSpPr>
          <a:xfrm>
            <a:off x="3529263" y="1511299"/>
            <a:ext cx="8515002" cy="5673733"/>
            <a:chOff x="1110259" y="0"/>
            <a:chExt cx="10292322" cy="6858000"/>
          </a:xfrm>
        </p:grpSpPr>
        <p:pic>
          <p:nvPicPr>
            <p:cNvPr id="6" name="Picture 5" descr="A group of different types of electrical equipment&#10;&#10;Description automatically generated">
              <a:extLst>
                <a:ext uri="{FF2B5EF4-FFF2-40B4-BE49-F238E27FC236}">
                  <a16:creationId xmlns:a16="http://schemas.microsoft.com/office/drawing/2014/main" id="{20AE8B92-2DF8-AE3C-BA09-A2F8C55747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259" y="0"/>
              <a:ext cx="10292322" cy="6858000"/>
            </a:xfrm>
            <a:prstGeom prst="rect">
              <a:avLst/>
            </a:prstGeom>
          </p:spPr>
        </p:pic>
        <p:pic>
          <p:nvPicPr>
            <p:cNvPr id="7" name="Picture 6" descr="A black background with a few objects&#10;&#10;Description automatically generated with medium confidence">
              <a:extLst>
                <a:ext uri="{FF2B5EF4-FFF2-40B4-BE49-F238E27FC236}">
                  <a16:creationId xmlns:a16="http://schemas.microsoft.com/office/drawing/2014/main" id="{05AE0D54-95B4-9C6B-7C39-6D81B73E4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259" y="0"/>
              <a:ext cx="10292322" cy="6858000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59D8ED77-B2D1-3480-8496-6135C278E978}"/>
              </a:ext>
            </a:extLst>
          </p:cNvPr>
          <p:cNvSpPr/>
          <p:nvPr userDrawn="1"/>
        </p:nvSpPr>
        <p:spPr>
          <a:xfrm>
            <a:off x="0" y="736598"/>
            <a:ext cx="6591300" cy="1549402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US" sz="2000">
              <a:solidFill>
                <a:srgbClr val="212328"/>
              </a:solidFill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E3CC579-9AD1-72F4-A71F-05A685A099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895350"/>
            <a:ext cx="5810250" cy="54927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200" b="1">
                <a:solidFill>
                  <a:schemeClr val="bg1">
                    <a:lumMod val="10000"/>
                  </a:schemeClr>
                </a:solidFill>
              </a:defRPr>
            </a:lvl1pPr>
            <a:lvl2pPr marL="339725" indent="0">
              <a:buFontTx/>
              <a:buNone/>
              <a:defRPr>
                <a:solidFill>
                  <a:schemeClr val="bg2"/>
                </a:solidFill>
              </a:defRPr>
            </a:lvl2pPr>
            <a:lvl3pPr marL="739775" indent="0">
              <a:buFontTx/>
              <a:buNone/>
              <a:defRPr>
                <a:solidFill>
                  <a:schemeClr val="bg2"/>
                </a:solidFill>
              </a:defRPr>
            </a:lvl3pPr>
            <a:lvl4pPr marL="1031875" indent="0">
              <a:buFontTx/>
              <a:buNone/>
              <a:defRPr>
                <a:solidFill>
                  <a:schemeClr val="bg2"/>
                </a:solidFill>
              </a:defRPr>
            </a:lvl4pPr>
            <a:lvl5pPr marL="1371600" indent="0">
              <a:buFontTx/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B1237F28-A8D0-9315-CF1D-2EC0F60686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1371601"/>
            <a:ext cx="5810250" cy="4191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0">
                <a:solidFill>
                  <a:schemeClr val="bg1">
                    <a:lumMod val="10000"/>
                  </a:schemeClr>
                </a:solidFill>
              </a:defRPr>
            </a:lvl1pPr>
            <a:lvl2pPr marL="339725" indent="0">
              <a:buFontTx/>
              <a:buNone/>
              <a:defRPr>
                <a:solidFill>
                  <a:schemeClr val="bg2"/>
                </a:solidFill>
              </a:defRPr>
            </a:lvl2pPr>
            <a:lvl3pPr marL="739775" indent="0">
              <a:buFontTx/>
              <a:buNone/>
              <a:defRPr>
                <a:solidFill>
                  <a:schemeClr val="bg2"/>
                </a:solidFill>
              </a:defRPr>
            </a:lvl3pPr>
            <a:lvl4pPr marL="1031875" indent="0">
              <a:buFontTx/>
              <a:buNone/>
              <a:defRPr>
                <a:solidFill>
                  <a:schemeClr val="bg2"/>
                </a:solidFill>
              </a:defRPr>
            </a:lvl4pPr>
            <a:lvl5pPr marL="1371600" indent="0">
              <a:buFontTx/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F61A622-9B81-829C-DB69-4BA6D59E5A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6725" y="1743076"/>
            <a:ext cx="5810250" cy="4191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>
                <a:solidFill>
                  <a:schemeClr val="bg1">
                    <a:lumMod val="10000"/>
                  </a:schemeClr>
                </a:solidFill>
              </a:defRPr>
            </a:lvl1pPr>
            <a:lvl2pPr marL="339725" indent="0">
              <a:buFontTx/>
              <a:buNone/>
              <a:defRPr>
                <a:solidFill>
                  <a:schemeClr val="bg2"/>
                </a:solidFill>
              </a:defRPr>
            </a:lvl2pPr>
            <a:lvl3pPr marL="739775" indent="0">
              <a:buFontTx/>
              <a:buNone/>
              <a:defRPr>
                <a:solidFill>
                  <a:schemeClr val="bg2"/>
                </a:solidFill>
              </a:defRPr>
            </a:lvl3pPr>
            <a:lvl4pPr marL="1031875" indent="0">
              <a:buFontTx/>
              <a:buNone/>
              <a:defRPr>
                <a:solidFill>
                  <a:schemeClr val="bg2"/>
                </a:solidFill>
              </a:defRPr>
            </a:lvl4pPr>
            <a:lvl5pPr marL="1371600" indent="0">
              <a:buFontTx/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5636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ransition Sid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1C4AE36-D703-4127-1F27-EEB9CADF9394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2E37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pattern of white objects on a black background&#10;&#10;Description automatically generated">
            <a:extLst>
              <a:ext uri="{FF2B5EF4-FFF2-40B4-BE49-F238E27FC236}">
                <a16:creationId xmlns:a16="http://schemas.microsoft.com/office/drawing/2014/main" id="{18D0F0A1-3CFE-2787-9ECF-1E3C277830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10"/>
          <a:stretch/>
        </p:blipFill>
        <p:spPr>
          <a:xfrm>
            <a:off x="8157680" y="0"/>
            <a:ext cx="4034320" cy="68630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06775E-227E-C7F9-9FEB-7839676ECCE7}"/>
              </a:ext>
            </a:extLst>
          </p:cNvPr>
          <p:cNvSpPr/>
          <p:nvPr userDrawn="1"/>
        </p:nvSpPr>
        <p:spPr>
          <a:xfrm>
            <a:off x="1" y="3109685"/>
            <a:ext cx="285750" cy="638629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>
              <a:solidFill>
                <a:srgbClr val="212328"/>
              </a:solidFill>
            </a:endParaRPr>
          </a:p>
        </p:txBody>
      </p:sp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F24C248B-51DA-C506-27E9-A8F01FE244D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4" b="-25000"/>
          <a:stretch/>
        </p:blipFill>
        <p:spPr>
          <a:xfrm>
            <a:off x="396329" y="5842041"/>
            <a:ext cx="2294437" cy="865532"/>
          </a:xfrm>
          <a:prstGeom prst="rect">
            <a:avLst/>
          </a:prstGeom>
        </p:spPr>
      </p:pic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01DBC82-6767-588F-96EC-B172FDE73B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1884" y="3044281"/>
            <a:ext cx="10039350" cy="8477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4400" b="1">
                <a:solidFill>
                  <a:schemeClr val="bg2"/>
                </a:solidFill>
              </a:defRPr>
            </a:lvl1pPr>
            <a:lvl2pPr marL="339725" indent="0">
              <a:buFontTx/>
              <a:buNone/>
              <a:defRPr b="1">
                <a:solidFill>
                  <a:schemeClr val="bg2"/>
                </a:solidFill>
              </a:defRPr>
            </a:lvl2pPr>
            <a:lvl3pPr marL="739775" indent="0">
              <a:buFontTx/>
              <a:buNone/>
              <a:defRPr b="1">
                <a:solidFill>
                  <a:schemeClr val="bg2"/>
                </a:solidFill>
              </a:defRPr>
            </a:lvl3pPr>
            <a:lvl4pPr marL="1031875" indent="0">
              <a:buFontTx/>
              <a:buNone/>
              <a:defRPr b="1">
                <a:solidFill>
                  <a:schemeClr val="bg2"/>
                </a:solidFill>
              </a:defRPr>
            </a:lvl4pPr>
            <a:lvl5pPr marL="1371600" indent="0">
              <a:buFontTx/>
              <a:buNone/>
              <a:defRPr b="1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8210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ransition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1C4AE36-D703-4127-1F27-EEB9CADF9394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2E37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06775E-227E-C7F9-9FEB-7839676ECCE7}"/>
              </a:ext>
            </a:extLst>
          </p:cNvPr>
          <p:cNvSpPr/>
          <p:nvPr userDrawn="1"/>
        </p:nvSpPr>
        <p:spPr>
          <a:xfrm>
            <a:off x="1" y="3109685"/>
            <a:ext cx="285750" cy="638629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>
              <a:solidFill>
                <a:srgbClr val="212328"/>
              </a:solidFill>
            </a:endParaRPr>
          </a:p>
        </p:txBody>
      </p:sp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F24C248B-51DA-C506-27E9-A8F01FE244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4" b="-25000"/>
          <a:stretch/>
        </p:blipFill>
        <p:spPr>
          <a:xfrm>
            <a:off x="396329" y="5842041"/>
            <a:ext cx="2294437" cy="865532"/>
          </a:xfrm>
          <a:prstGeom prst="rect">
            <a:avLst/>
          </a:prstGeom>
        </p:spPr>
      </p:pic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01DBC82-6767-588F-96EC-B172FDE73B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1884" y="3044281"/>
            <a:ext cx="10039350" cy="8477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4400" b="1">
                <a:solidFill>
                  <a:schemeClr val="bg2"/>
                </a:solidFill>
              </a:defRPr>
            </a:lvl1pPr>
            <a:lvl2pPr marL="339725" indent="0">
              <a:buFontTx/>
              <a:buNone/>
              <a:defRPr b="1">
                <a:solidFill>
                  <a:schemeClr val="bg2"/>
                </a:solidFill>
              </a:defRPr>
            </a:lvl2pPr>
            <a:lvl3pPr marL="739775" indent="0">
              <a:buFontTx/>
              <a:buNone/>
              <a:defRPr b="1">
                <a:solidFill>
                  <a:schemeClr val="bg2"/>
                </a:solidFill>
              </a:defRPr>
            </a:lvl3pPr>
            <a:lvl4pPr marL="1031875" indent="0">
              <a:buFontTx/>
              <a:buNone/>
              <a:defRPr b="1">
                <a:solidFill>
                  <a:schemeClr val="bg2"/>
                </a:solidFill>
              </a:defRPr>
            </a:lvl4pPr>
            <a:lvl5pPr marL="1371600" indent="0">
              <a:buFontTx/>
              <a:buNone/>
              <a:defRPr b="1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7139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ransition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white background with many objects&#10;&#10;Description automatically generated">
            <a:extLst>
              <a:ext uri="{FF2B5EF4-FFF2-40B4-BE49-F238E27FC236}">
                <a16:creationId xmlns:a16="http://schemas.microsoft.com/office/drawing/2014/main" id="{82BBE819-5C83-630E-B157-3A239C6A58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4028"/>
            <a:ext cx="12296776" cy="692202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06775E-227E-C7F9-9FEB-7839676ECCE7}"/>
              </a:ext>
            </a:extLst>
          </p:cNvPr>
          <p:cNvSpPr/>
          <p:nvPr userDrawn="1"/>
        </p:nvSpPr>
        <p:spPr>
          <a:xfrm>
            <a:off x="1" y="3109685"/>
            <a:ext cx="285750" cy="638629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>
              <a:solidFill>
                <a:srgbClr val="212328"/>
              </a:solidFill>
            </a:endParaRP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01DBC82-6767-588F-96EC-B172FDE73B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1884" y="3044281"/>
            <a:ext cx="10039350" cy="8477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4400" b="1">
                <a:solidFill>
                  <a:srgbClr val="000000"/>
                </a:solidFill>
              </a:defRPr>
            </a:lvl1pPr>
            <a:lvl2pPr marL="339725" indent="0">
              <a:buFontTx/>
              <a:buNone/>
              <a:defRPr b="1">
                <a:solidFill>
                  <a:schemeClr val="bg2"/>
                </a:solidFill>
              </a:defRPr>
            </a:lvl2pPr>
            <a:lvl3pPr marL="739775" indent="0">
              <a:buFontTx/>
              <a:buNone/>
              <a:defRPr b="1">
                <a:solidFill>
                  <a:schemeClr val="bg2"/>
                </a:solidFill>
              </a:defRPr>
            </a:lvl3pPr>
            <a:lvl4pPr marL="1031875" indent="0">
              <a:buFontTx/>
              <a:buNone/>
              <a:defRPr b="1">
                <a:solidFill>
                  <a:schemeClr val="bg2"/>
                </a:solidFill>
              </a:defRPr>
            </a:lvl4pPr>
            <a:lvl5pPr marL="1371600" indent="0">
              <a:buFontTx/>
              <a:buNone/>
              <a:defRPr b="1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621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26C0889-2D69-42AB-9CCE-08E9B0D6ED87}"/>
              </a:ext>
            </a:extLst>
          </p:cNvPr>
          <p:cNvSpPr/>
          <p:nvPr userDrawn="1"/>
        </p:nvSpPr>
        <p:spPr>
          <a:xfrm>
            <a:off x="0" y="0"/>
            <a:ext cx="12192000" cy="13525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surface with a light on it&#10;&#10;Description automatically generated">
            <a:extLst>
              <a:ext uri="{FF2B5EF4-FFF2-40B4-BE49-F238E27FC236}">
                <a16:creationId xmlns:a16="http://schemas.microsoft.com/office/drawing/2014/main" id="{983197EE-8AAB-6ED4-A6A8-B540A580BF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9350" r="1788" b="8711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6B505A86-CB62-5FFE-C7DC-AEDBBF183F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4" b="-25000"/>
          <a:stretch/>
        </p:blipFill>
        <p:spPr>
          <a:xfrm>
            <a:off x="396329" y="5842041"/>
            <a:ext cx="2294437" cy="86553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00EDBB6-F940-6523-0CFA-E7A2A72C5077}"/>
              </a:ext>
            </a:extLst>
          </p:cNvPr>
          <p:cNvGrpSpPr/>
          <p:nvPr userDrawn="1"/>
        </p:nvGrpSpPr>
        <p:grpSpPr>
          <a:xfrm>
            <a:off x="3529263" y="1511299"/>
            <a:ext cx="8515002" cy="5673733"/>
            <a:chOff x="1110259" y="0"/>
            <a:chExt cx="10292322" cy="6858000"/>
          </a:xfrm>
        </p:grpSpPr>
        <p:pic>
          <p:nvPicPr>
            <p:cNvPr id="6" name="Picture 5" descr="A group of different types of electrical equipment&#10;&#10;Description automatically generated">
              <a:extLst>
                <a:ext uri="{FF2B5EF4-FFF2-40B4-BE49-F238E27FC236}">
                  <a16:creationId xmlns:a16="http://schemas.microsoft.com/office/drawing/2014/main" id="{3A35624F-3E7E-BD44-75BA-00103B4FE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259" y="0"/>
              <a:ext cx="10292322" cy="6858000"/>
            </a:xfrm>
            <a:prstGeom prst="rect">
              <a:avLst/>
            </a:prstGeom>
          </p:spPr>
        </p:pic>
        <p:pic>
          <p:nvPicPr>
            <p:cNvPr id="7" name="Picture 6" descr="A black background with a few objects&#10;&#10;Description automatically generated with medium confidence">
              <a:extLst>
                <a:ext uri="{FF2B5EF4-FFF2-40B4-BE49-F238E27FC236}">
                  <a16:creationId xmlns:a16="http://schemas.microsoft.com/office/drawing/2014/main" id="{CFBD9913-0C4C-63B6-FBB4-C33D574B20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259" y="0"/>
              <a:ext cx="10292322" cy="6858000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09C33CD1-B20E-B5E1-6D19-3C538F7E4ADD}"/>
              </a:ext>
            </a:extLst>
          </p:cNvPr>
          <p:cNvSpPr/>
          <p:nvPr userDrawn="1"/>
        </p:nvSpPr>
        <p:spPr>
          <a:xfrm>
            <a:off x="0" y="736598"/>
            <a:ext cx="6591300" cy="1549402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>
                <a:solidFill>
                  <a:srgbClr val="212328"/>
                </a:solidFill>
                <a:latin typeface="Calibri"/>
              </a:rPr>
              <a:t>Thank You!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21232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34463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522BB-5B09-B344-12A4-F7F878A9B8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1C5CF6-C940-5C01-1198-BCFA0F8604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2109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9260C-9443-32C4-2DBE-1B04324FC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EF556A-F990-025C-8649-4FCFA6B6DFD8}"/>
              </a:ext>
            </a:extLst>
          </p:cNvPr>
          <p:cNvSpPr/>
          <p:nvPr userDrawn="1"/>
        </p:nvSpPr>
        <p:spPr>
          <a:xfrm>
            <a:off x="0" y="445589"/>
            <a:ext cx="820365" cy="221876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07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ubtitle and Bullet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5851" y="1299411"/>
            <a:ext cx="8696326" cy="8683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3333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5851" y="2205789"/>
            <a:ext cx="8696326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8">
            <a:extLst>
              <a:ext uri="{FF2B5EF4-FFF2-40B4-BE49-F238E27FC236}">
                <a16:creationId xmlns:a16="http://schemas.microsoft.com/office/drawing/2014/main" id="{14292FEF-6D71-4559-90FD-C5126E13E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87255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Bullet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38BF9A05-42EA-4CF8-8FBA-940670046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7276" y="1752722"/>
            <a:ext cx="8696326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8">
            <a:extLst>
              <a:ext uri="{FF2B5EF4-FFF2-40B4-BE49-F238E27FC236}">
                <a16:creationId xmlns:a16="http://schemas.microsoft.com/office/drawing/2014/main" id="{8B93767E-CC70-1607-668F-EAC78809C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7700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mpariso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99FB36C-AE8D-4B4F-BB21-9CF89DC930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85850" y="1743070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6A73B226-AAF1-412C-947B-579BCD2B60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3367" y="1743070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905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73138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312863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7113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8">
            <a:extLst>
              <a:ext uri="{FF2B5EF4-FFF2-40B4-BE49-F238E27FC236}">
                <a16:creationId xmlns:a16="http://schemas.microsoft.com/office/drawing/2014/main" id="{629FD026-E932-0237-0283-C1CCCB2FB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2026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Comparison Sub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83E2764-8978-4126-B24E-9C919E242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85852" y="1299411"/>
            <a:ext cx="4691593" cy="8683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33333"/>
                </a:solidFill>
              </a:defRPr>
            </a:lvl1pPr>
            <a:lvl2pPr marL="457181" indent="0">
              <a:buNone/>
              <a:defRPr sz="2001" b="1"/>
            </a:lvl2pPr>
            <a:lvl3pPr marL="914363" indent="0">
              <a:buNone/>
              <a:defRPr sz="1800" b="1"/>
            </a:lvl3pPr>
            <a:lvl4pPr marL="1371544" indent="0">
              <a:buNone/>
              <a:defRPr sz="1599" b="1"/>
            </a:lvl4pPr>
            <a:lvl5pPr marL="1828728" indent="0">
              <a:buNone/>
              <a:defRPr sz="1599" b="1"/>
            </a:lvl5pPr>
            <a:lvl6pPr marL="2285909" indent="0">
              <a:buNone/>
              <a:defRPr sz="1599" b="1"/>
            </a:lvl6pPr>
            <a:lvl7pPr marL="2743090" indent="0">
              <a:buNone/>
              <a:defRPr sz="1599" b="1"/>
            </a:lvl7pPr>
            <a:lvl8pPr marL="3200272" indent="0">
              <a:buNone/>
              <a:defRPr sz="1599" b="1"/>
            </a:lvl8pPr>
            <a:lvl9pPr marL="3657453" indent="0">
              <a:buNone/>
              <a:defRPr sz="159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E37A208-6BAC-4675-A270-CD30C6BF38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85852" y="2205793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00" indent="-292089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363" indent="-282563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074" indent="-339711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899" indent="-3508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599"/>
            </a:lvl6pPr>
            <a:lvl7pPr>
              <a:defRPr sz="1599"/>
            </a:lvl7pPr>
            <a:lvl8pPr>
              <a:defRPr sz="1599"/>
            </a:lvl8pPr>
            <a:lvl9pPr>
              <a:defRPr sz="15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F55C7C56-2849-43E1-96E9-AEB8831A8C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3369" y="1299411"/>
            <a:ext cx="4691593" cy="8683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33333"/>
                </a:solidFill>
              </a:defRPr>
            </a:lvl1pPr>
            <a:lvl2pPr marL="457181" indent="0">
              <a:buNone/>
              <a:defRPr sz="2001" b="1"/>
            </a:lvl2pPr>
            <a:lvl3pPr marL="914363" indent="0">
              <a:buNone/>
              <a:defRPr sz="1800" b="1"/>
            </a:lvl3pPr>
            <a:lvl4pPr marL="1371544" indent="0">
              <a:buNone/>
              <a:defRPr sz="1599" b="1"/>
            </a:lvl4pPr>
            <a:lvl5pPr marL="1828728" indent="0">
              <a:buNone/>
              <a:defRPr sz="1599" b="1"/>
            </a:lvl5pPr>
            <a:lvl6pPr marL="2285909" indent="0">
              <a:buNone/>
              <a:defRPr sz="1599" b="1"/>
            </a:lvl6pPr>
            <a:lvl7pPr marL="2743090" indent="0">
              <a:buNone/>
              <a:defRPr sz="1599" b="1"/>
            </a:lvl7pPr>
            <a:lvl8pPr marL="3200272" indent="0">
              <a:buNone/>
              <a:defRPr sz="1599" b="1"/>
            </a:lvl8pPr>
            <a:lvl9pPr marL="3657453" indent="0">
              <a:buNone/>
              <a:defRPr sz="159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6457D99E-20AC-4CEC-9014-0619FC875C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3369" y="2205793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90536" indent="-3508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73099" indent="-282563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312810" indent="-339711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711256" indent="-339711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599"/>
            </a:lvl6pPr>
            <a:lvl7pPr>
              <a:defRPr sz="1599"/>
            </a:lvl7pPr>
            <a:lvl8pPr>
              <a:defRPr sz="1599"/>
            </a:lvl8pPr>
            <a:lvl9pPr>
              <a:defRPr sz="15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8">
            <a:extLst>
              <a:ext uri="{FF2B5EF4-FFF2-40B4-BE49-F238E27FC236}">
                <a16:creationId xmlns:a16="http://schemas.microsoft.com/office/drawing/2014/main" id="{9696FE44-993A-3A6E-157A-E8DBBFB9A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4870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mparison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81268A6E-E10E-4556-9E14-21CDC4BE618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57739" y="4505325"/>
            <a:ext cx="2676525" cy="4762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4" name="Content Placeholder 11">
            <a:extLst>
              <a:ext uri="{FF2B5EF4-FFF2-40B4-BE49-F238E27FC236}">
                <a16:creationId xmlns:a16="http://schemas.microsoft.com/office/drawing/2014/main" id="{8D0537D9-E66F-426F-8334-B0B3708ACF4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591549" y="4505325"/>
            <a:ext cx="2676525" cy="4762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C858DDC4-57FA-4DA9-BA69-7D726EDCC60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23928" y="4505325"/>
            <a:ext cx="2676525" cy="4762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333333"/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" name="Title 18">
            <a:extLst>
              <a:ext uri="{FF2B5EF4-FFF2-40B4-BE49-F238E27FC236}">
                <a16:creationId xmlns:a16="http://schemas.microsoft.com/office/drawing/2014/main" id="{61F37B89-885F-DA56-B727-E271D157E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91758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26C0889-2D69-42AB-9CCE-08E9B0D6ED87}"/>
              </a:ext>
            </a:extLst>
          </p:cNvPr>
          <p:cNvSpPr/>
          <p:nvPr userDrawn="1"/>
        </p:nvSpPr>
        <p:spPr>
          <a:xfrm>
            <a:off x="0" y="0"/>
            <a:ext cx="12192000" cy="13525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252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3331D33-5103-BEC5-9407-B3B3FCADAF49}"/>
              </a:ext>
            </a:extLst>
          </p:cNvPr>
          <p:cNvSpPr/>
          <p:nvPr userDrawn="1"/>
        </p:nvSpPr>
        <p:spPr>
          <a:xfrm>
            <a:off x="11444140" y="6240544"/>
            <a:ext cx="747860" cy="301658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white letters on a black background&#10;&#10;Description automatically generated">
            <a:extLst>
              <a:ext uri="{FF2B5EF4-FFF2-40B4-BE49-F238E27FC236}">
                <a16:creationId xmlns:a16="http://schemas.microsoft.com/office/drawing/2014/main" id="{F6F54BF5-D3E7-CC29-DD0B-83DC55BE8F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491" y="6240544"/>
            <a:ext cx="1396156" cy="301658"/>
          </a:xfrm>
          <a:prstGeom prst="rect">
            <a:avLst/>
          </a:prstGeom>
        </p:spPr>
      </p:pic>
      <p:sp>
        <p:nvSpPr>
          <p:cNvPr id="2" name="Title 18">
            <a:extLst>
              <a:ext uri="{FF2B5EF4-FFF2-40B4-BE49-F238E27FC236}">
                <a16:creationId xmlns:a16="http://schemas.microsoft.com/office/drawing/2014/main" id="{7A44FF9F-7539-E3DB-B13E-7D7664B1C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0E119F-9C8F-6678-41F1-8CC3299821E5}"/>
              </a:ext>
            </a:extLst>
          </p:cNvPr>
          <p:cNvSpPr/>
          <p:nvPr userDrawn="1"/>
        </p:nvSpPr>
        <p:spPr>
          <a:xfrm>
            <a:off x="0" y="978946"/>
            <a:ext cx="12192000" cy="58790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pattern of white objects on a black background&#10;&#10;Description automatically generated">
            <a:extLst>
              <a:ext uri="{FF2B5EF4-FFF2-40B4-BE49-F238E27FC236}">
                <a16:creationId xmlns:a16="http://schemas.microsoft.com/office/drawing/2014/main" id="{2C69D3F0-6723-1D35-EFD6-C3502141AD4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87"/>
          <a:stretch/>
        </p:blipFill>
        <p:spPr>
          <a:xfrm>
            <a:off x="0" y="911904"/>
            <a:ext cx="12192000" cy="595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622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ransition Texture and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surface with a light on it&#10;&#10;Description automatically generated">
            <a:extLst>
              <a:ext uri="{FF2B5EF4-FFF2-40B4-BE49-F238E27FC236}">
                <a16:creationId xmlns:a16="http://schemas.microsoft.com/office/drawing/2014/main" id="{9A8177C8-EFE2-5D47-D8B0-98284DEBB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Picture 16" descr="A pattern of white objects on a black background&#10;&#10;Description automatically generated">
            <a:extLst>
              <a:ext uri="{FF2B5EF4-FFF2-40B4-BE49-F238E27FC236}">
                <a16:creationId xmlns:a16="http://schemas.microsoft.com/office/drawing/2014/main" id="{9B4999DA-8113-0F64-F842-062D2D5FEA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0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06775E-227E-C7F9-9FEB-7839676ECCE7}"/>
              </a:ext>
            </a:extLst>
          </p:cNvPr>
          <p:cNvSpPr/>
          <p:nvPr userDrawn="1"/>
        </p:nvSpPr>
        <p:spPr>
          <a:xfrm>
            <a:off x="1" y="3109685"/>
            <a:ext cx="285750" cy="638629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>
              <a:solidFill>
                <a:srgbClr val="212328"/>
              </a:solidFill>
            </a:endParaRPr>
          </a:p>
        </p:txBody>
      </p:sp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F24C248B-51DA-C506-27E9-A8F01FE244D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4" b="-25000"/>
          <a:stretch/>
        </p:blipFill>
        <p:spPr>
          <a:xfrm>
            <a:off x="396329" y="5842041"/>
            <a:ext cx="2294437" cy="865532"/>
          </a:xfrm>
          <a:prstGeom prst="rect">
            <a:avLst/>
          </a:prstGeom>
        </p:spPr>
      </p:pic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01DBC82-6767-588F-96EC-B172FDE73B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1884" y="3044281"/>
            <a:ext cx="10039350" cy="8477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4400" b="1">
                <a:solidFill>
                  <a:schemeClr val="bg2"/>
                </a:solidFill>
              </a:defRPr>
            </a:lvl1pPr>
            <a:lvl2pPr marL="339725" indent="0">
              <a:buFontTx/>
              <a:buNone/>
              <a:defRPr b="1">
                <a:solidFill>
                  <a:schemeClr val="bg2"/>
                </a:solidFill>
              </a:defRPr>
            </a:lvl2pPr>
            <a:lvl3pPr marL="739775" indent="0">
              <a:buFontTx/>
              <a:buNone/>
              <a:defRPr b="1">
                <a:solidFill>
                  <a:schemeClr val="bg2"/>
                </a:solidFill>
              </a:defRPr>
            </a:lvl3pPr>
            <a:lvl4pPr marL="1031875" indent="0">
              <a:buFontTx/>
              <a:buNone/>
              <a:defRPr b="1">
                <a:solidFill>
                  <a:schemeClr val="bg2"/>
                </a:solidFill>
              </a:defRPr>
            </a:lvl4pPr>
            <a:lvl5pPr marL="1371600" indent="0">
              <a:buFontTx/>
              <a:buNone/>
              <a:defRPr b="1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3757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35D5D046-6E60-4152-9F78-EB8EDE68C070}"/>
              </a:ext>
            </a:extLst>
          </p:cNvPr>
          <p:cNvSpPr txBox="1">
            <a:spLocks/>
          </p:cNvSpPr>
          <p:nvPr userDrawn="1"/>
        </p:nvSpPr>
        <p:spPr>
          <a:xfrm>
            <a:off x="1295400" y="1"/>
            <a:ext cx="8721902" cy="1102659"/>
          </a:xfrm>
          <a:prstGeom prst="rect">
            <a:avLst/>
          </a:prstGeom>
        </p:spPr>
        <p:txBody>
          <a:bodyPr anchor="ctr"/>
          <a:lstStyle>
            <a:lvl1pPr marL="114300" indent="0" algn="l" rtl="0" eaLnBrk="1" fontAlgn="base" hangingPunct="1">
              <a:spcBef>
                <a:spcPct val="0"/>
              </a:spcBef>
              <a:spcAft>
                <a:spcPct val="0"/>
              </a:spcAft>
              <a:defRPr sz="3200" b="0" kern="1200">
                <a:solidFill>
                  <a:srgbClr val="333333"/>
                </a:solidFill>
                <a:latin typeface="Calibri" panose="020F0502020204030204" pitchFamily="34" charset="0"/>
                <a:ea typeface="+mj-ea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F3B0969-2660-D45D-4843-DC6D6CEB0A5E}"/>
              </a:ext>
            </a:extLst>
          </p:cNvPr>
          <p:cNvSpPr/>
          <p:nvPr userDrawn="1"/>
        </p:nvSpPr>
        <p:spPr>
          <a:xfrm>
            <a:off x="11444140" y="6240544"/>
            <a:ext cx="747860" cy="301658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white letters on a black background&#10;&#10;Description automatically generated">
            <a:extLst>
              <a:ext uri="{FF2B5EF4-FFF2-40B4-BE49-F238E27FC236}">
                <a16:creationId xmlns:a16="http://schemas.microsoft.com/office/drawing/2014/main" id="{B308AE48-0974-3DC4-475A-C8D4DF766115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491" y="6240544"/>
            <a:ext cx="1396156" cy="3016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4A8FA05-B310-FA76-E35A-38542680D490}"/>
              </a:ext>
            </a:extLst>
          </p:cNvPr>
          <p:cNvSpPr/>
          <p:nvPr userDrawn="1"/>
        </p:nvSpPr>
        <p:spPr>
          <a:xfrm>
            <a:off x="0" y="333375"/>
            <a:ext cx="747860" cy="301658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EED3AA-0E9B-333D-573E-13B2DE0D7A1E}"/>
              </a:ext>
            </a:extLst>
          </p:cNvPr>
          <p:cNvSpPr txBox="1"/>
          <p:nvPr userDrawn="1"/>
        </p:nvSpPr>
        <p:spPr>
          <a:xfrm>
            <a:off x="0" y="6600825"/>
            <a:ext cx="28098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rPr>
              <a:t>Confidential </a:t>
            </a:r>
            <a:r>
              <a:rPr lang="en-US" sz="800">
                <a:latin typeface="+mn-lt"/>
              </a:rPr>
              <a:t>● Banner Engineering Corp. (2025)</a:t>
            </a:r>
          </a:p>
        </p:txBody>
      </p:sp>
    </p:spTree>
    <p:extLst>
      <p:ext uri="{BB962C8B-B14F-4D97-AF65-F5344CB8AC3E}">
        <p14:creationId xmlns:p14="http://schemas.microsoft.com/office/powerpoint/2010/main" val="1123143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</p:sldLayoutIdLst>
  <p:txStyles>
    <p:titleStyle>
      <a:lvl1pPr marL="114300" indent="0" algn="l" rtl="0" eaLnBrk="1" fontAlgn="base" hangingPunct="1">
        <a:spcBef>
          <a:spcPct val="0"/>
        </a:spcBef>
        <a:spcAft>
          <a:spcPct val="0"/>
        </a:spcAft>
        <a:defRPr sz="3200" b="0" kern="1200">
          <a:solidFill>
            <a:schemeClr val="tx1">
              <a:lumMod val="75000"/>
              <a:lumOff val="25000"/>
            </a:schemeClr>
          </a:solidFill>
          <a:latin typeface="Corbel" panose="020B0503020204020204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SzPct val="110000"/>
        <a:buFont typeface="Arial" pitchFamily="34" charset="0"/>
        <a:buChar char="■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1pPr>
      <a:lvl2pPr marL="690563" indent="-350838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Font typeface="Arial" pitchFamily="34" charset="0"/>
        <a:buChar char="–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2pPr>
      <a:lvl3pPr marL="1031875" indent="-292100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Font typeface="Arial" pitchFamily="34" charset="0"/>
        <a:buChar char="•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3pPr>
      <a:lvl4pPr marL="1371600" indent="-339725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Font typeface="Arial" pitchFamily="34" charset="0"/>
        <a:buChar char="–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4pPr>
      <a:lvl5pPr marL="1711325" indent="-339725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Font typeface="Arial" pitchFamily="34" charset="0"/>
        <a:buChar char="»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bannerengineering-my.sharepoint.com/:w:/p/colson/EW-SYfbFOmpMot3UjpyvrtMBxVJjAwSO_EVhkq-BtfUVdA?e=qVoKmh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hq-web-aem-author65.baneng.com:4502/mnt/overlay/dam/gui/content/collections/collectiondetails.html/content/dam/collections/public/_/_QEYMo8Kw1O131zmoNJq/cb60_cold_bend_cordsets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231334-CC18-84A7-17F1-1D343E7D2B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401199"/>
            <a:ext cx="5810250" cy="549273"/>
          </a:xfrm>
        </p:spPr>
        <p:txBody>
          <a:bodyPr/>
          <a:lstStyle/>
          <a:p>
            <a:r>
              <a:rPr lang="en-US" sz="3600" dirty="0"/>
              <a:t>Connectivity Project Tracker</a:t>
            </a:r>
          </a:p>
        </p:txBody>
      </p:sp>
    </p:spTree>
    <p:extLst>
      <p:ext uri="{BB962C8B-B14F-4D97-AF65-F5344CB8AC3E}">
        <p14:creationId xmlns:p14="http://schemas.microsoft.com/office/powerpoint/2010/main" val="4218881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EDC3E7-B751-010F-44B6-E2EC56E28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F2560DB-81B9-83CC-D41B-563513A645C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Connectivity Solutions Catalog - Updates</a:t>
            </a:r>
          </a:p>
        </p:txBody>
      </p:sp>
    </p:spTree>
    <p:extLst>
      <p:ext uri="{BB962C8B-B14F-4D97-AF65-F5344CB8AC3E}">
        <p14:creationId xmlns:p14="http://schemas.microsoft.com/office/powerpoint/2010/main" val="1147467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CBFE6-5336-1A72-4A5D-A50CEC240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24957CF-E0ED-C7FA-5CE9-0D95EE39D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5753038" cy="868362"/>
          </a:xfrm>
        </p:spPr>
        <p:txBody>
          <a:bodyPr/>
          <a:lstStyle/>
          <a:p>
            <a:r>
              <a:rPr lang="en-US" dirty="0"/>
              <a:t>Catalog Updates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D92CE9-6D97-C169-2520-D309405D2CCD}"/>
              </a:ext>
            </a:extLst>
          </p:cNvPr>
          <p:cNvSpPr txBox="1"/>
          <p:nvPr/>
        </p:nvSpPr>
        <p:spPr>
          <a:xfrm>
            <a:off x="740229" y="1464355"/>
            <a:ext cx="6830151" cy="167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/>
              <a:t>Items to discuss today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Currently 36 pages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Signal, power and data selection content in review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pic>
        <p:nvPicPr>
          <p:cNvPr id="3" name="Picture 2" descr="A group of electrical cables&#10;&#10;AI-generated content may be incorrect.">
            <a:extLst>
              <a:ext uri="{FF2B5EF4-FFF2-40B4-BE49-F238E27FC236}">
                <a16:creationId xmlns:a16="http://schemas.microsoft.com/office/drawing/2014/main" id="{C54819A3-67B9-EF60-8963-A10D008369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548" y="1162050"/>
            <a:ext cx="3199909" cy="41199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75150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CD6A97-CD8B-B8C0-AC98-7564D52C12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ottle with a silver cap&#10;&#10;AI-generated content may be incorrect.">
            <a:extLst>
              <a:ext uri="{FF2B5EF4-FFF2-40B4-BE49-F238E27FC236}">
                <a16:creationId xmlns:a16="http://schemas.microsoft.com/office/drawing/2014/main" id="{47329D45-5C19-BB57-4577-FCEFC6A440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096045">
            <a:off x="8389752" y="3415913"/>
            <a:ext cx="870492" cy="190548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E78ABAA-0FD7-ED01-59DD-077A89EFC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5753038" cy="868362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1550AB-EE48-1C21-E0DA-2CFF10ED9CA7}"/>
              </a:ext>
            </a:extLst>
          </p:cNvPr>
          <p:cNvSpPr txBox="1"/>
          <p:nvPr/>
        </p:nvSpPr>
        <p:spPr>
          <a:xfrm>
            <a:off x="740229" y="1464355"/>
            <a:ext cx="6830151" cy="3290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Topics to discuss and prioritize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400" dirty="0"/>
              <a:t>Updates on 7/8 in male power </a:t>
            </a:r>
            <a:r>
              <a:rPr lang="en-US" sz="1400" dirty="0" err="1"/>
              <a:t>cordsets</a:t>
            </a:r>
            <a:r>
              <a:rPr lang="en-US" sz="1400" dirty="0"/>
              <a:t>? (used with </a:t>
            </a:r>
            <a:r>
              <a:rPr lang="en-US" sz="1400" dirty="0" err="1"/>
              <a:t>RSio</a:t>
            </a:r>
            <a:r>
              <a:rPr lang="en-US" sz="1400" dirty="0"/>
              <a:t>)</a:t>
            </a:r>
          </a:p>
          <a:p>
            <a:pPr marL="742950" lvl="1" indent="-285750">
              <a:lnSpc>
                <a:spcPct val="150000"/>
              </a:lnSpc>
              <a:buFont typeface="Calibri" panose="020F0502020204030204" pitchFamily="34" charset="0"/>
              <a:buChar char="₋"/>
            </a:pPr>
            <a:r>
              <a:rPr lang="en-US" sz="1400" dirty="0"/>
              <a:t>Images in </a:t>
            </a:r>
            <a:r>
              <a:rPr lang="en-US" sz="1400" dirty="0" err="1"/>
              <a:t>RSio</a:t>
            </a:r>
            <a:r>
              <a:rPr lang="en-US" sz="1400" dirty="0"/>
              <a:t> tech docs need to show new </a:t>
            </a:r>
            <a:r>
              <a:rPr lang="en-US" sz="1400" dirty="0" err="1"/>
              <a:t>overmodelling</a:t>
            </a:r>
            <a:endParaRPr lang="en-US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400" dirty="0"/>
              <a:t>Certifications for recently launched parts (Ethernet)</a:t>
            </a:r>
          </a:p>
          <a:p>
            <a:pPr marL="742950" lvl="1" indent="-285750">
              <a:lnSpc>
                <a:spcPct val="150000"/>
              </a:lnSpc>
              <a:buFont typeface="Calibri" panose="020F0502020204030204" pitchFamily="34" charset="0"/>
              <a:buChar char="₋"/>
            </a:pPr>
            <a:r>
              <a:rPr lang="en-US" sz="1400" dirty="0"/>
              <a:t> Single-ended Ethernet missing CE (BCD-M12DF-1)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400" dirty="0"/>
              <a:t>Connectivity demo kit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400" dirty="0"/>
              <a:t>Overview PPT for Q1 products to marketing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en-US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en-US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en-US" sz="1400" dirty="0"/>
          </a:p>
        </p:txBody>
      </p:sp>
      <p:pic>
        <p:nvPicPr>
          <p:cNvPr id="4" name="Picture 3" descr="A close-up of a computer connector&#10;&#10;AI-generated content may be incorrect.">
            <a:extLst>
              <a:ext uri="{FF2B5EF4-FFF2-40B4-BE49-F238E27FC236}">
                <a16:creationId xmlns:a16="http://schemas.microsoft.com/office/drawing/2014/main" id="{A2E96176-E635-DD0B-AC8B-40350CC323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0639" y="1631455"/>
            <a:ext cx="3050350" cy="19769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A409D577-70AF-3D7F-8E0C-70EA4EC4C2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4268" y="4625450"/>
            <a:ext cx="2647640" cy="148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57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0B28D9-B642-7927-6996-D34CED8F4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18A6B34-B0E7-73AF-3EFB-5217EE836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5753038" cy="868362"/>
          </a:xfrm>
        </p:spPr>
        <p:txBody>
          <a:bodyPr/>
          <a:lstStyle/>
          <a:p>
            <a:r>
              <a:rPr lang="en-US" dirty="0"/>
              <a:t>Notes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91916900-246D-BBA3-EBE4-876E8423AB23}"/>
              </a:ext>
            </a:extLst>
          </p:cNvPr>
          <p:cNvSpPr txBox="1">
            <a:spLocks/>
          </p:cNvSpPr>
          <p:nvPr/>
        </p:nvSpPr>
        <p:spPr>
          <a:xfrm>
            <a:off x="788138" y="1509103"/>
            <a:ext cx="8696326" cy="3701072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SzPct val="110000"/>
              <a:buFont typeface="Arial" pitchFamily="34" charset="0"/>
              <a:buChar char="■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  <a:lvl2pPr marL="690563" indent="-350838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2pPr>
            <a:lvl3pPr marL="1031875" indent="-2921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•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3pPr>
            <a:lvl4pPr marL="1371600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4pPr>
            <a:lvl5pPr marL="1711325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»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 dirty="0"/>
              <a:t>Product Team will be working on:</a:t>
            </a:r>
          </a:p>
          <a:p>
            <a:r>
              <a:rPr lang="en-US" sz="1400" dirty="0"/>
              <a:t>Overview PPT for Q1 products</a:t>
            </a:r>
          </a:p>
          <a:p>
            <a:r>
              <a:rPr lang="en-US" sz="1400" dirty="0"/>
              <a:t>PIM Data (recommended parts list, related parts list)</a:t>
            </a:r>
          </a:p>
          <a:p>
            <a:endParaRPr lang="en-US" sz="1400" dirty="0"/>
          </a:p>
          <a:p>
            <a:pPr marL="0" indent="0">
              <a:buNone/>
            </a:pPr>
            <a:r>
              <a:rPr lang="en-US" sz="1400" b="1" dirty="0"/>
              <a:t>Marketing Team will be working on:</a:t>
            </a:r>
          </a:p>
          <a:p>
            <a:r>
              <a:rPr lang="en-US" sz="1400" dirty="0"/>
              <a:t>Website navigation redesign</a:t>
            </a:r>
          </a:p>
          <a:p>
            <a:r>
              <a:rPr lang="en-US" sz="1400" dirty="0"/>
              <a:t>Connectivity catalog</a:t>
            </a:r>
          </a:p>
          <a:p>
            <a:endParaRPr lang="en-US" sz="14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19678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4C8BA-DDDA-37E3-8533-305859899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23E7F9-4275-35C8-8D56-49E6FC8463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Next Meeting Feb 9th </a:t>
            </a:r>
          </a:p>
        </p:txBody>
      </p:sp>
    </p:spTree>
    <p:extLst>
      <p:ext uri="{BB962C8B-B14F-4D97-AF65-F5344CB8AC3E}">
        <p14:creationId xmlns:p14="http://schemas.microsoft.com/office/powerpoint/2010/main" val="5343574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25692A-30D1-1E97-3E2D-A1A0651B57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Website Updates</a:t>
            </a:r>
          </a:p>
        </p:txBody>
      </p:sp>
    </p:spTree>
    <p:extLst>
      <p:ext uri="{BB962C8B-B14F-4D97-AF65-F5344CB8AC3E}">
        <p14:creationId xmlns:p14="http://schemas.microsoft.com/office/powerpoint/2010/main" val="15201248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239B864-945B-498C-D9D3-12ABD1E92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8D97088-3BD3-9A50-76A6-CB2A9FB46E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930781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BFC30E8-62D4-B3D9-5EE4-888126D895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Marketing Program</a:t>
            </a:r>
          </a:p>
        </p:txBody>
      </p:sp>
    </p:spTree>
    <p:extLst>
      <p:ext uri="{BB962C8B-B14F-4D97-AF65-F5344CB8AC3E}">
        <p14:creationId xmlns:p14="http://schemas.microsoft.com/office/powerpoint/2010/main" val="2292743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76744-28CF-662E-237D-793E5A307D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2B3B9D8-4925-B49A-2D08-79600AC3AAEC}"/>
              </a:ext>
            </a:extLst>
          </p:cNvPr>
          <p:cNvSpPr txBox="1"/>
          <p:nvPr/>
        </p:nvSpPr>
        <p:spPr>
          <a:xfrm>
            <a:off x="1708377" y="1425620"/>
            <a:ext cx="877524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2800" dirty="0"/>
              <a:t>Marketing will help support Banner’s growth goals for the Connectivity Business Unit by raising awareness, highlighting product differentiation, and demonstrating our ability to provide a comprehensive connectivity solution for new and existing customers.</a:t>
            </a:r>
          </a:p>
          <a:p>
            <a:pPr fontAlgn="base"/>
            <a:r>
              <a:rPr lang="en-US" sz="2800" dirty="0"/>
              <a:t>​</a:t>
            </a:r>
          </a:p>
          <a:p>
            <a:pPr fontAlgn="base"/>
            <a:r>
              <a:rPr lang="en-US" sz="2800" dirty="0"/>
              <a:t>Our goal is to become the go-to source for full-system connectivity solutions.​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0713B66D-06A7-9BAE-6A3A-1C029A12B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5753038" cy="868362"/>
          </a:xfrm>
        </p:spPr>
        <p:txBody>
          <a:bodyPr/>
          <a:lstStyle/>
          <a:p>
            <a:r>
              <a:rPr lang="en-US" dirty="0"/>
              <a:t>Get Connected with Banner</a:t>
            </a:r>
          </a:p>
        </p:txBody>
      </p:sp>
    </p:spTree>
    <p:extLst>
      <p:ext uri="{BB962C8B-B14F-4D97-AF65-F5344CB8AC3E}">
        <p14:creationId xmlns:p14="http://schemas.microsoft.com/office/powerpoint/2010/main" val="3886439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7BA85-3E9B-9E60-EA23-664D31EB7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230FFAC-B7E3-A8AB-F435-5D51F23EF77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975"/>
            <a:ext cx="12192000" cy="675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phic 8" descr="Checkmark with solid fill">
            <a:extLst>
              <a:ext uri="{FF2B5EF4-FFF2-40B4-BE49-F238E27FC236}">
                <a16:creationId xmlns:a16="http://schemas.microsoft.com/office/drawing/2014/main" id="{492DDD48-F400-C627-B0D3-0DF8661C18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7610" y="5323967"/>
            <a:ext cx="400499" cy="40049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492AE1C-7FD3-7970-4980-5E220AAB98F2}"/>
              </a:ext>
            </a:extLst>
          </p:cNvPr>
          <p:cNvGrpSpPr/>
          <p:nvPr/>
        </p:nvGrpSpPr>
        <p:grpSpPr>
          <a:xfrm>
            <a:off x="2301964" y="907510"/>
            <a:ext cx="190297" cy="190297"/>
            <a:chOff x="7714941" y="409471"/>
            <a:chExt cx="190297" cy="190297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D8A9CA20-2F2F-0183-304C-59F988F635F2}"/>
                </a:ext>
              </a:extLst>
            </p:cNvPr>
            <p:cNvGrpSpPr/>
            <p:nvPr/>
          </p:nvGrpSpPr>
          <p:grpSpPr>
            <a:xfrm>
              <a:off x="7736161" y="430691"/>
              <a:ext cx="147860" cy="147860"/>
              <a:chOff x="7736161" y="430691"/>
              <a:chExt cx="147860" cy="147860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9A3DAA7-B390-76A5-5B03-A7F774D9F8FA}"/>
                  </a:ext>
                </a:extLst>
              </p:cNvPr>
              <p:cNvSpPr/>
              <p:nvPr/>
            </p:nvSpPr>
            <p:spPr>
              <a:xfrm>
                <a:off x="7736161" y="430691"/>
                <a:ext cx="147860" cy="147860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B0A424BF-E4FA-3282-66A5-124AF5E5C489}"/>
                  </a:ext>
                </a:extLst>
              </p:cNvPr>
              <p:cNvSpPr/>
              <p:nvPr/>
            </p:nvSpPr>
            <p:spPr>
              <a:xfrm>
                <a:off x="7796472" y="451395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54FBF7F4-24B5-CAA7-6FA7-AFF6F9F50A42}"/>
                  </a:ext>
                </a:extLst>
              </p:cNvPr>
              <p:cNvSpPr/>
              <p:nvPr/>
            </p:nvSpPr>
            <p:spPr>
              <a:xfrm>
                <a:off x="7796472" y="491537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9D702A68-6F0A-3C29-0FF8-6F78DBAB516B}"/>
                  </a:ext>
                </a:extLst>
              </p:cNvPr>
              <p:cNvSpPr/>
              <p:nvPr/>
            </p:nvSpPr>
            <p:spPr>
              <a:xfrm>
                <a:off x="7796472" y="531680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26EFE0BF-F6BC-1D2D-94FD-6EF47F87FA2A}"/>
                  </a:ext>
                </a:extLst>
              </p:cNvPr>
              <p:cNvSpPr/>
              <p:nvPr/>
            </p:nvSpPr>
            <p:spPr>
              <a:xfrm>
                <a:off x="7752698" y="491002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8D75128B-B003-F7F2-4FE6-40EFCA7E5102}"/>
                  </a:ext>
                </a:extLst>
              </p:cNvPr>
              <p:cNvSpPr/>
              <p:nvPr/>
            </p:nvSpPr>
            <p:spPr>
              <a:xfrm>
                <a:off x="7840246" y="491748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15A1AE4-988C-9667-5AFD-60D75C2A0AFF}"/>
                </a:ext>
              </a:extLst>
            </p:cNvPr>
            <p:cNvSpPr/>
            <p:nvPr/>
          </p:nvSpPr>
          <p:spPr>
            <a:xfrm>
              <a:off x="7714941" y="409471"/>
              <a:ext cx="190297" cy="19029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6A192E3-8C96-DC67-4B0C-43D70C67E824}"/>
              </a:ext>
            </a:extLst>
          </p:cNvPr>
          <p:cNvGrpSpPr/>
          <p:nvPr/>
        </p:nvGrpSpPr>
        <p:grpSpPr>
          <a:xfrm>
            <a:off x="1568539" y="4974685"/>
            <a:ext cx="190297" cy="190297"/>
            <a:chOff x="7714941" y="409471"/>
            <a:chExt cx="190297" cy="190297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CA47EAA0-7BCF-06D8-FE96-C9B1D6BF4086}"/>
                </a:ext>
              </a:extLst>
            </p:cNvPr>
            <p:cNvGrpSpPr/>
            <p:nvPr/>
          </p:nvGrpSpPr>
          <p:grpSpPr>
            <a:xfrm>
              <a:off x="7736161" y="430691"/>
              <a:ext cx="147860" cy="147860"/>
              <a:chOff x="7736161" y="430691"/>
              <a:chExt cx="147860" cy="147860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0D4CE188-309A-96C7-C8F9-242839B0D2EF}"/>
                  </a:ext>
                </a:extLst>
              </p:cNvPr>
              <p:cNvSpPr/>
              <p:nvPr/>
            </p:nvSpPr>
            <p:spPr>
              <a:xfrm>
                <a:off x="7736161" y="430691"/>
                <a:ext cx="147860" cy="147860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0A3090D9-EC12-7903-A014-7D234289FAF4}"/>
                  </a:ext>
                </a:extLst>
              </p:cNvPr>
              <p:cNvSpPr/>
              <p:nvPr/>
            </p:nvSpPr>
            <p:spPr>
              <a:xfrm>
                <a:off x="7796472" y="451395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E0B981BE-A39C-F591-7372-9311383C63AC}"/>
                  </a:ext>
                </a:extLst>
              </p:cNvPr>
              <p:cNvSpPr/>
              <p:nvPr/>
            </p:nvSpPr>
            <p:spPr>
              <a:xfrm>
                <a:off x="7796472" y="491537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3FA35B0F-E9D2-14AA-8E4D-C684D416AC9A}"/>
                  </a:ext>
                </a:extLst>
              </p:cNvPr>
              <p:cNvSpPr/>
              <p:nvPr/>
            </p:nvSpPr>
            <p:spPr>
              <a:xfrm>
                <a:off x="7796472" y="531680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3991D254-A6FE-90A9-BA69-C4BAAA4C4682}"/>
                  </a:ext>
                </a:extLst>
              </p:cNvPr>
              <p:cNvSpPr/>
              <p:nvPr/>
            </p:nvSpPr>
            <p:spPr>
              <a:xfrm>
                <a:off x="7752698" y="491002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A68BF9B3-FB2A-3391-1548-1A20F9E3C9D3}"/>
                  </a:ext>
                </a:extLst>
              </p:cNvPr>
              <p:cNvSpPr/>
              <p:nvPr/>
            </p:nvSpPr>
            <p:spPr>
              <a:xfrm>
                <a:off x="7840246" y="491748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7D42BDE-168D-67FA-F100-10ACAF3C352A}"/>
                </a:ext>
              </a:extLst>
            </p:cNvPr>
            <p:cNvSpPr/>
            <p:nvPr/>
          </p:nvSpPr>
          <p:spPr>
            <a:xfrm>
              <a:off x="7714941" y="409471"/>
              <a:ext cx="190297" cy="19029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2388912-1402-759A-B8E7-6FBF4B2CDC74}"/>
              </a:ext>
            </a:extLst>
          </p:cNvPr>
          <p:cNvGrpSpPr/>
          <p:nvPr/>
        </p:nvGrpSpPr>
        <p:grpSpPr>
          <a:xfrm>
            <a:off x="1130389" y="1069232"/>
            <a:ext cx="190297" cy="190297"/>
            <a:chOff x="7714941" y="409471"/>
            <a:chExt cx="190297" cy="190297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05553363-A01F-D3B4-86F3-F29422C9E5A0}"/>
                </a:ext>
              </a:extLst>
            </p:cNvPr>
            <p:cNvGrpSpPr/>
            <p:nvPr/>
          </p:nvGrpSpPr>
          <p:grpSpPr>
            <a:xfrm>
              <a:off x="7736161" y="430691"/>
              <a:ext cx="147860" cy="147860"/>
              <a:chOff x="7736161" y="430691"/>
              <a:chExt cx="147860" cy="147860"/>
            </a:xfrm>
          </p:grpSpPr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AEF2A016-9207-F9FC-8116-0B46B81D2867}"/>
                  </a:ext>
                </a:extLst>
              </p:cNvPr>
              <p:cNvSpPr/>
              <p:nvPr/>
            </p:nvSpPr>
            <p:spPr>
              <a:xfrm>
                <a:off x="7736161" y="430691"/>
                <a:ext cx="147860" cy="147860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EA78A4C-B048-27FD-8273-6E1CA6BD76D4}"/>
                  </a:ext>
                </a:extLst>
              </p:cNvPr>
              <p:cNvSpPr/>
              <p:nvPr/>
            </p:nvSpPr>
            <p:spPr>
              <a:xfrm>
                <a:off x="7796472" y="451395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C2DE575A-D683-8117-FC25-94E8DE3C4241}"/>
                  </a:ext>
                </a:extLst>
              </p:cNvPr>
              <p:cNvSpPr/>
              <p:nvPr/>
            </p:nvSpPr>
            <p:spPr>
              <a:xfrm>
                <a:off x="7796472" y="491537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C29E40DE-CB10-D761-61CF-D7EF56317011}"/>
                  </a:ext>
                </a:extLst>
              </p:cNvPr>
              <p:cNvSpPr/>
              <p:nvPr/>
            </p:nvSpPr>
            <p:spPr>
              <a:xfrm>
                <a:off x="7796472" y="531680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7BDEC2F0-5CCA-940F-07BA-92474C06B487}"/>
                  </a:ext>
                </a:extLst>
              </p:cNvPr>
              <p:cNvSpPr/>
              <p:nvPr/>
            </p:nvSpPr>
            <p:spPr>
              <a:xfrm>
                <a:off x="7752698" y="491002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F40B105D-669D-0AA7-420E-B651E2407A9B}"/>
                  </a:ext>
                </a:extLst>
              </p:cNvPr>
              <p:cNvSpPr/>
              <p:nvPr/>
            </p:nvSpPr>
            <p:spPr>
              <a:xfrm>
                <a:off x="7840246" y="491748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BC77FBF-C86F-3845-7075-F8C0C761C5DE}"/>
                </a:ext>
              </a:extLst>
            </p:cNvPr>
            <p:cNvSpPr/>
            <p:nvPr/>
          </p:nvSpPr>
          <p:spPr>
            <a:xfrm>
              <a:off x="7714941" y="409471"/>
              <a:ext cx="190297" cy="19029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" name="Graphic 1" descr="Checkmark with solid fill">
            <a:extLst>
              <a:ext uri="{FF2B5EF4-FFF2-40B4-BE49-F238E27FC236}">
                <a16:creationId xmlns:a16="http://schemas.microsoft.com/office/drawing/2014/main" id="{C429AD2D-DCA8-52B9-45F1-AFF8AFA86A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6185" y="6296025"/>
            <a:ext cx="248099" cy="2480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1F6124-6BD8-F922-C5A3-86439B9084AB}"/>
              </a:ext>
            </a:extLst>
          </p:cNvPr>
          <p:cNvSpPr txBox="1"/>
          <p:nvPr/>
        </p:nvSpPr>
        <p:spPr>
          <a:xfrm>
            <a:off x="825589" y="6218339"/>
            <a:ext cx="149712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Launched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0FBE1A-39CB-FE12-7132-ED0BB1F47806}"/>
              </a:ext>
            </a:extLst>
          </p:cNvPr>
          <p:cNvSpPr txBox="1"/>
          <p:nvPr/>
        </p:nvSpPr>
        <p:spPr>
          <a:xfrm>
            <a:off x="2368436" y="6227864"/>
            <a:ext cx="149712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In-process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48D7073-8ECB-6599-B258-B487EE0D2728}"/>
              </a:ext>
            </a:extLst>
          </p:cNvPr>
          <p:cNvGrpSpPr/>
          <p:nvPr/>
        </p:nvGrpSpPr>
        <p:grpSpPr>
          <a:xfrm>
            <a:off x="2159089" y="6315400"/>
            <a:ext cx="190297" cy="190297"/>
            <a:chOff x="7714941" y="409471"/>
            <a:chExt cx="190297" cy="190297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9013842-90FE-8A0A-2997-175FE779EB6D}"/>
                </a:ext>
              </a:extLst>
            </p:cNvPr>
            <p:cNvGrpSpPr/>
            <p:nvPr/>
          </p:nvGrpSpPr>
          <p:grpSpPr>
            <a:xfrm>
              <a:off x="7736161" y="430691"/>
              <a:ext cx="147860" cy="147860"/>
              <a:chOff x="7736161" y="430691"/>
              <a:chExt cx="147860" cy="147860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D1FB4A47-983E-E954-B76E-05F0F1DBD7DF}"/>
                  </a:ext>
                </a:extLst>
              </p:cNvPr>
              <p:cNvSpPr/>
              <p:nvPr/>
            </p:nvSpPr>
            <p:spPr>
              <a:xfrm>
                <a:off x="7736161" y="430691"/>
                <a:ext cx="147860" cy="147860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81C5127F-F853-2F4F-BBAC-9E5E0D23EE24}"/>
                  </a:ext>
                </a:extLst>
              </p:cNvPr>
              <p:cNvSpPr/>
              <p:nvPr/>
            </p:nvSpPr>
            <p:spPr>
              <a:xfrm>
                <a:off x="7796472" y="451395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69EA6FAC-7B3F-5FA6-6A2F-B27B35F1C8A4}"/>
                  </a:ext>
                </a:extLst>
              </p:cNvPr>
              <p:cNvSpPr/>
              <p:nvPr/>
            </p:nvSpPr>
            <p:spPr>
              <a:xfrm>
                <a:off x="7796472" y="491537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74D91F11-30F7-DDAA-85F5-CF800F6F018C}"/>
                  </a:ext>
                </a:extLst>
              </p:cNvPr>
              <p:cNvSpPr/>
              <p:nvPr/>
            </p:nvSpPr>
            <p:spPr>
              <a:xfrm>
                <a:off x="7796472" y="531680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F22CBEAB-6AE0-7230-075C-79F801992144}"/>
                  </a:ext>
                </a:extLst>
              </p:cNvPr>
              <p:cNvSpPr/>
              <p:nvPr/>
            </p:nvSpPr>
            <p:spPr>
              <a:xfrm>
                <a:off x="7752698" y="491002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6076D1D6-6584-239E-CE02-38174F069622}"/>
                  </a:ext>
                </a:extLst>
              </p:cNvPr>
              <p:cNvSpPr/>
              <p:nvPr/>
            </p:nvSpPr>
            <p:spPr>
              <a:xfrm>
                <a:off x="7840246" y="491748"/>
                <a:ext cx="27237" cy="2723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276D3CB-67EE-4E26-EAB8-CB0BC6D98116}"/>
                </a:ext>
              </a:extLst>
            </p:cNvPr>
            <p:cNvSpPr/>
            <p:nvPr/>
          </p:nvSpPr>
          <p:spPr>
            <a:xfrm>
              <a:off x="7714941" y="409471"/>
              <a:ext cx="190297" cy="19029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0CE377D7-69E4-0B46-ECF1-3CA0443578B9}"/>
              </a:ext>
            </a:extLst>
          </p:cNvPr>
          <p:cNvSpPr/>
          <p:nvPr/>
        </p:nvSpPr>
        <p:spPr>
          <a:xfrm>
            <a:off x="397106" y="6170713"/>
            <a:ext cx="3117619" cy="5048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326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5AFF4-6439-3FD8-28C0-DB3182657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9472552-BE02-8FE1-40A3-3A532938ED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029822"/>
              </p:ext>
            </p:extLst>
          </p:nvPr>
        </p:nvGraphicFramePr>
        <p:xfrm>
          <a:off x="844097" y="1232337"/>
          <a:ext cx="6790083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543">
                  <a:extLst>
                    <a:ext uri="{9D8B030D-6E8A-4147-A177-3AD203B41FA5}">
                      <a16:colId xmlns:a16="http://schemas.microsoft.com/office/drawing/2014/main" val="2573851243"/>
                    </a:ext>
                  </a:extLst>
                </a:gridCol>
                <a:gridCol w="927630">
                  <a:extLst>
                    <a:ext uri="{9D8B030D-6E8A-4147-A177-3AD203B41FA5}">
                      <a16:colId xmlns:a16="http://schemas.microsoft.com/office/drawing/2014/main" val="2507354464"/>
                    </a:ext>
                  </a:extLst>
                </a:gridCol>
                <a:gridCol w="1259612">
                  <a:extLst>
                    <a:ext uri="{9D8B030D-6E8A-4147-A177-3AD203B41FA5}">
                      <a16:colId xmlns:a16="http://schemas.microsoft.com/office/drawing/2014/main" val="1350458408"/>
                    </a:ext>
                  </a:extLst>
                </a:gridCol>
                <a:gridCol w="1026298">
                  <a:extLst>
                    <a:ext uri="{9D8B030D-6E8A-4147-A177-3AD203B41FA5}">
                      <a16:colId xmlns:a16="http://schemas.microsoft.com/office/drawing/2014/main" val="215026271"/>
                    </a:ext>
                  </a:extLst>
                </a:gridCol>
              </a:tblGrid>
              <a:tr h="324359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4A4A4A"/>
                          </a:solidFill>
                        </a:rPr>
                        <a:t>Product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4A4A4A"/>
                          </a:solidFill>
                        </a:rPr>
                        <a:t>Kickoff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4A4A4A"/>
                          </a:solidFill>
                        </a:rPr>
                        <a:t>Awareness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4A4A4A"/>
                          </a:solidFill>
                        </a:rPr>
                        <a:t>Launch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89427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100" dirty="0"/>
                        <a:t>High-Performance TPU Cordsets with CB60 Technology</a:t>
                      </a:r>
                      <a:endParaRPr 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12/9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1/15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05833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100" dirty="0"/>
                        <a:t>Stainless Steel Coupling Nuts </a:t>
                      </a:r>
                      <a:endParaRPr lang="en-US" sz="11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_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1/15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743362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100" dirty="0"/>
                        <a:t>R50 M12 Power Splitter (Parallel)</a:t>
                      </a:r>
                      <a:endParaRPr lang="en-US" sz="11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_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1/15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501102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668331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0481577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67157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208616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51951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80026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634963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608142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7521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451434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2407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2269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398449"/>
                  </a:ext>
                </a:extLst>
              </a:tr>
            </a:tbl>
          </a:graphicData>
        </a:graphic>
      </p:graphicFrame>
      <p:sp>
        <p:nvSpPr>
          <p:cNvPr id="7" name="Title 4">
            <a:extLst>
              <a:ext uri="{FF2B5EF4-FFF2-40B4-BE49-F238E27FC236}">
                <a16:creationId xmlns:a16="http://schemas.microsoft.com/office/drawing/2014/main" id="{50712E5E-B077-80E4-D28C-97E9EC83B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5753038" cy="868362"/>
          </a:xfrm>
        </p:spPr>
        <p:txBody>
          <a:bodyPr/>
          <a:lstStyle/>
          <a:p>
            <a:r>
              <a:rPr lang="en-US" dirty="0"/>
              <a:t>Launch Schedule</a:t>
            </a:r>
          </a:p>
        </p:txBody>
      </p:sp>
    </p:spTree>
    <p:extLst>
      <p:ext uri="{BB962C8B-B14F-4D97-AF65-F5344CB8AC3E}">
        <p14:creationId xmlns:p14="http://schemas.microsoft.com/office/powerpoint/2010/main" val="3473160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D6F97-25EA-9010-AC13-554DF2FFE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9DFA96-5183-788E-6D55-2B468EEBE5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January 8, 2026 Check-In &amp; Updates</a:t>
            </a:r>
          </a:p>
        </p:txBody>
      </p:sp>
    </p:spTree>
    <p:extLst>
      <p:ext uri="{BB962C8B-B14F-4D97-AF65-F5344CB8AC3E}">
        <p14:creationId xmlns:p14="http://schemas.microsoft.com/office/powerpoint/2010/main" val="1312463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81D413-E0EE-2FE1-A2E2-40289405D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D8A86F9-581A-C32F-54FE-42CAFBED2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5753038" cy="868362"/>
          </a:xfrm>
        </p:spPr>
        <p:txBody>
          <a:bodyPr/>
          <a:lstStyle/>
          <a:p>
            <a:r>
              <a:rPr lang="en-US" dirty="0"/>
              <a:t>Updates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C568E2-4004-BDC6-F9AE-25E5386A22E8}"/>
              </a:ext>
            </a:extLst>
          </p:cNvPr>
          <p:cNvSpPr txBox="1"/>
          <p:nvPr/>
        </p:nvSpPr>
        <p:spPr>
          <a:xfrm>
            <a:off x="740229" y="1464355"/>
            <a:ext cx="8375196" cy="3613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/>
              <a:t>Completed since our last meeting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Meeting on PIM and website – 1/7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Product launch updates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High-Performance TPU Cordsets with CB60 Technology – awareness email has been sent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Connectivity Catalog updates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Website updates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78577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19C50D-D8B1-A570-A1C0-8D176AA9D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39DFFA3-8CF7-58CE-175F-683C5A4C3F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55640"/>
              </p:ext>
            </p:extLst>
          </p:nvPr>
        </p:nvGraphicFramePr>
        <p:xfrm>
          <a:off x="802216" y="1655183"/>
          <a:ext cx="4453128" cy="59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0280">
                  <a:extLst>
                    <a:ext uri="{9D8B030D-6E8A-4147-A177-3AD203B41FA5}">
                      <a16:colId xmlns:a16="http://schemas.microsoft.com/office/drawing/2014/main" val="257385124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770002992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250735446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1502627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  <a:hlinkClick r:id="rId3"/>
                        </a:rPr>
                        <a:t>Messaging</a:t>
                      </a:r>
                      <a:endParaRPr lang="en-US" sz="1600">
                        <a:solidFill>
                          <a:srgbClr val="4A4A4A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5-50%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50-90%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8942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100" b="0"/>
                        <a:t>Corey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058334"/>
                  </a:ext>
                </a:extLst>
              </a:tr>
            </a:tbl>
          </a:graphicData>
        </a:graphic>
      </p:graphicFrame>
      <p:sp>
        <p:nvSpPr>
          <p:cNvPr id="5" name="Title 2">
            <a:extLst>
              <a:ext uri="{FF2B5EF4-FFF2-40B4-BE49-F238E27FC236}">
                <a16:creationId xmlns:a16="http://schemas.microsoft.com/office/drawing/2014/main" id="{13B0BC6A-3170-6491-AC43-FA77CBF4BFF7}"/>
              </a:ext>
            </a:extLst>
          </p:cNvPr>
          <p:cNvSpPr txBox="1">
            <a:spLocks/>
          </p:cNvSpPr>
          <p:nvPr/>
        </p:nvSpPr>
        <p:spPr>
          <a:xfrm>
            <a:off x="740228" y="279987"/>
            <a:ext cx="6510426" cy="868362"/>
          </a:xfrm>
          <a:prstGeom prst="rect">
            <a:avLst/>
          </a:prstGeom>
        </p:spPr>
        <p:txBody>
          <a:bodyPr anchor="ctr"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defRPr lang="en-US" sz="3200" b="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/>
              <a:t>High-Performance TPU Cordsets with CB60 Technology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26ABA8-BB18-825F-32B7-FDBFA0E3FA8D}"/>
              </a:ext>
            </a:extLst>
          </p:cNvPr>
          <p:cNvSpPr txBox="1"/>
          <p:nvPr/>
        </p:nvSpPr>
        <p:spPr>
          <a:xfrm>
            <a:off x="8390577" y="331970"/>
            <a:ext cx="33020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Awareness: </a:t>
            </a:r>
            <a:r>
              <a:rPr lang="en-US" strike="sngStrike"/>
              <a:t>12/9</a:t>
            </a:r>
            <a:r>
              <a:rPr lang="en-US"/>
              <a:t>	NPRA: 1/14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4422E4-9BB2-24FC-E6D5-81B1044E17D9}"/>
              </a:ext>
            </a:extLst>
          </p:cNvPr>
          <p:cNvSpPr txBox="1"/>
          <p:nvPr/>
        </p:nvSpPr>
        <p:spPr>
          <a:xfrm>
            <a:off x="8381433" y="647997"/>
            <a:ext cx="35972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50"/>
              </a:buClr>
            </a:pPr>
            <a:r>
              <a:rPr lang="en-US" sz="1400" b="1"/>
              <a:t>BOLD</a:t>
            </a:r>
            <a:r>
              <a:rPr lang="en-US" sz="1400"/>
              <a:t> Items are needed for awareness email</a:t>
            </a:r>
          </a:p>
          <a:p>
            <a:pPr>
              <a:buClr>
                <a:srgbClr val="00B050"/>
              </a:buClr>
            </a:pPr>
            <a:endParaRPr lang="en-US" sz="140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46E6632-ACB6-FD43-CCEB-151DD17454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962797"/>
              </p:ext>
            </p:extLst>
          </p:nvPr>
        </p:nvGraphicFramePr>
        <p:xfrm>
          <a:off x="817350" y="2263692"/>
          <a:ext cx="4452738" cy="163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0175">
                  <a:extLst>
                    <a:ext uri="{9D8B030D-6E8A-4147-A177-3AD203B41FA5}">
                      <a16:colId xmlns:a16="http://schemas.microsoft.com/office/drawing/2014/main" val="257385124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507354464"/>
                    </a:ext>
                  </a:extLst>
                </a:gridCol>
                <a:gridCol w="839972">
                  <a:extLst>
                    <a:ext uri="{9D8B030D-6E8A-4147-A177-3AD203B41FA5}">
                      <a16:colId xmlns:a16="http://schemas.microsoft.com/office/drawing/2014/main" val="1350458408"/>
                    </a:ext>
                  </a:extLst>
                </a:gridCol>
                <a:gridCol w="641071">
                  <a:extLst>
                    <a:ext uri="{9D8B030D-6E8A-4147-A177-3AD203B41FA5}">
                      <a16:colId xmlns:a16="http://schemas.microsoft.com/office/drawing/2014/main" val="21502627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600">
                          <a:hlinkClick r:id="rId4"/>
                        </a:rPr>
                        <a:t>Creative Assets</a:t>
                      </a:r>
                      <a:endParaRPr lang="en-US" sz="1600">
                        <a:solidFill>
                          <a:srgbClr val="4A4A4A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5-50%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50-90%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8942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100" b="1"/>
                        <a:t>Product images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05833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100" b="1"/>
                        <a:t>Video – Cold 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889057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Update Connectivity catalog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6933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100"/>
                        <a:t>Update New Products Flyer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7521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100"/>
                        <a:t>Update New Products Catalog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451434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E099D25-606C-565D-9F0F-0921DA4697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417162"/>
              </p:ext>
            </p:extLst>
          </p:nvPr>
        </p:nvGraphicFramePr>
        <p:xfrm>
          <a:off x="802216" y="3907664"/>
          <a:ext cx="4477600" cy="102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225">
                  <a:extLst>
                    <a:ext uri="{9D8B030D-6E8A-4147-A177-3AD203B41FA5}">
                      <a16:colId xmlns:a16="http://schemas.microsoft.com/office/drawing/2014/main" val="257385124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770002992"/>
                    </a:ext>
                  </a:extLst>
                </a:gridCol>
                <a:gridCol w="820003">
                  <a:extLst>
                    <a:ext uri="{9D8B030D-6E8A-4147-A177-3AD203B41FA5}">
                      <a16:colId xmlns:a16="http://schemas.microsoft.com/office/drawing/2014/main" val="2507354464"/>
                    </a:ext>
                  </a:extLst>
                </a:gridCol>
                <a:gridCol w="666852">
                  <a:extLst>
                    <a:ext uri="{9D8B030D-6E8A-4147-A177-3AD203B41FA5}">
                      <a16:colId xmlns:a16="http://schemas.microsoft.com/office/drawing/2014/main" val="21502627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Technical Assets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5-50%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50-90%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8942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100" b="1"/>
                        <a:t>Product manual (</a:t>
                      </a:r>
                      <a:r>
                        <a:rPr lang="en-US" sz="1100" b="0" i="0">
                          <a:solidFill>
                            <a:srgbClr val="222222"/>
                          </a:solidFill>
                          <a:effectLst/>
                          <a:latin typeface="adobe-clean"/>
                        </a:rPr>
                        <a:t>250847)</a:t>
                      </a:r>
                      <a:br>
                        <a:rPr lang="en-US" sz="1100" b="0" i="0">
                          <a:solidFill>
                            <a:srgbClr val="222222"/>
                          </a:solidFill>
                          <a:effectLst/>
                          <a:latin typeface="adobe-clean"/>
                        </a:rPr>
                      </a:br>
                      <a:r>
                        <a:rPr lang="en-US" sz="1100" b="0" i="0">
                          <a:solidFill>
                            <a:srgbClr val="222222"/>
                          </a:solidFill>
                          <a:effectLst/>
                          <a:latin typeface="adobe-clean"/>
                        </a:rPr>
                        <a:t>(Includes single and double-ended)</a:t>
                      </a:r>
                      <a:endParaRPr lang="en-US" sz="11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>
                    <a:solidFill>
                      <a:srgbClr val="FFF0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>
                    <a:solidFill>
                      <a:srgbClr val="FFF0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05833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1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743362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BD823EB-DB77-6099-48B8-85EFBC29B3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186550"/>
              </p:ext>
            </p:extLst>
          </p:nvPr>
        </p:nvGraphicFramePr>
        <p:xfrm>
          <a:off x="5927043" y="1689524"/>
          <a:ext cx="5283881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8357">
                  <a:extLst>
                    <a:ext uri="{9D8B030D-6E8A-4147-A177-3AD203B41FA5}">
                      <a16:colId xmlns:a16="http://schemas.microsoft.com/office/drawing/2014/main" val="2573851243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3770002992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val="2507354464"/>
                    </a:ext>
                  </a:extLst>
                </a:gridCol>
                <a:gridCol w="714374">
                  <a:extLst>
                    <a:ext uri="{9D8B030D-6E8A-4147-A177-3AD203B41FA5}">
                      <a16:colId xmlns:a16="http://schemas.microsoft.com/office/drawing/2014/main" val="21502627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Website </a:t>
                      </a:r>
                      <a:r>
                        <a:rPr lang="en-US" sz="1100">
                          <a:solidFill>
                            <a:srgbClr val="4A4A4A"/>
                          </a:solidFill>
                        </a:rPr>
                        <a:t>(Jack)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5-50%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50-90%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8942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100" b="0"/>
                        <a:t>Review facets on the single-ended series page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209188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/>
                        <a:t>Review facets on the double-ended series page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79333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/>
                        <a:t>PLK page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74336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/>
                        <a:t>NPRA page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501102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BE1C8F6-2997-F597-1716-64AB1F0774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707765"/>
              </p:ext>
            </p:extLst>
          </p:nvPr>
        </p:nvGraphicFramePr>
        <p:xfrm>
          <a:off x="5927044" y="3078122"/>
          <a:ext cx="528523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0088">
                  <a:extLst>
                    <a:ext uri="{9D8B030D-6E8A-4147-A177-3AD203B41FA5}">
                      <a16:colId xmlns:a16="http://schemas.microsoft.com/office/drawing/2014/main" val="2573851243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3770002992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507354464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21502627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Promotion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5-50%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50-90%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8942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100" b="1"/>
                        <a:t>Sales Awareness 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05833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100"/>
                        <a:t>NPRA e-mail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74336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100"/>
                        <a:t>Feature in the Insider 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683310"/>
                  </a:ext>
                </a:extLst>
              </a:tr>
            </a:tbl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id="{B9B66258-3271-F778-9191-42ED68052248}"/>
              </a:ext>
            </a:extLst>
          </p:cNvPr>
          <p:cNvGrpSpPr/>
          <p:nvPr/>
        </p:nvGrpSpPr>
        <p:grpSpPr>
          <a:xfrm>
            <a:off x="8855808" y="1472689"/>
            <a:ext cx="2298997" cy="246221"/>
            <a:chOff x="2982860" y="1246729"/>
            <a:chExt cx="2298997" cy="24622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8003ED1-C411-48AA-6F83-6A0F2CA6BA64}"/>
                </a:ext>
              </a:extLst>
            </p:cNvPr>
            <p:cNvSpPr txBox="1"/>
            <p:nvPr/>
          </p:nvSpPr>
          <p:spPr>
            <a:xfrm>
              <a:off x="2982860" y="1246729"/>
              <a:ext cx="751226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1000"/>
                <a:t>In-process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4301B77-21CC-9514-9815-6F3040BF4EF5}"/>
                </a:ext>
              </a:extLst>
            </p:cNvPr>
            <p:cNvSpPr txBox="1"/>
            <p:nvPr/>
          </p:nvSpPr>
          <p:spPr>
            <a:xfrm>
              <a:off x="3775820" y="1246729"/>
              <a:ext cx="751226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1000"/>
                <a:t>In review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52F834B-5750-DEA3-60DF-CB7408577D59}"/>
                </a:ext>
              </a:extLst>
            </p:cNvPr>
            <p:cNvSpPr txBox="1"/>
            <p:nvPr/>
          </p:nvSpPr>
          <p:spPr>
            <a:xfrm>
              <a:off x="4530631" y="1246729"/>
              <a:ext cx="751226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1000"/>
                <a:t>Approved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4C4EADB-DBDE-9B27-0356-113207809340}"/>
              </a:ext>
            </a:extLst>
          </p:cNvPr>
          <p:cNvSpPr txBox="1"/>
          <p:nvPr/>
        </p:nvSpPr>
        <p:spPr>
          <a:xfrm>
            <a:off x="3032483" y="1441007"/>
            <a:ext cx="75122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000"/>
              <a:t>In-process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FB278F-5B25-4CE7-E41C-DE1FEBDD7FE1}"/>
              </a:ext>
            </a:extLst>
          </p:cNvPr>
          <p:cNvSpPr txBox="1"/>
          <p:nvPr/>
        </p:nvSpPr>
        <p:spPr>
          <a:xfrm>
            <a:off x="3825443" y="1441007"/>
            <a:ext cx="75122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000"/>
              <a:t>In review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A81C5F-6342-CE9A-F597-EA6C3C5E58E7}"/>
              </a:ext>
            </a:extLst>
          </p:cNvPr>
          <p:cNvSpPr txBox="1"/>
          <p:nvPr/>
        </p:nvSpPr>
        <p:spPr>
          <a:xfrm>
            <a:off x="4580254" y="1441007"/>
            <a:ext cx="75122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000"/>
              <a:t>Approved</a:t>
            </a:r>
          </a:p>
        </p:txBody>
      </p:sp>
    </p:spTree>
    <p:extLst>
      <p:ext uri="{BB962C8B-B14F-4D97-AF65-F5344CB8AC3E}">
        <p14:creationId xmlns:p14="http://schemas.microsoft.com/office/powerpoint/2010/main" val="1232142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C363E4-911C-E00E-DC06-8F32FD38C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09F023B-C5C3-35B9-0EE6-3B71B28540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614207"/>
              </p:ext>
            </p:extLst>
          </p:nvPr>
        </p:nvGraphicFramePr>
        <p:xfrm>
          <a:off x="802216" y="1655183"/>
          <a:ext cx="4453128" cy="59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0280">
                  <a:extLst>
                    <a:ext uri="{9D8B030D-6E8A-4147-A177-3AD203B41FA5}">
                      <a16:colId xmlns:a16="http://schemas.microsoft.com/office/drawing/2014/main" val="257385124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770002992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250735446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1502627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Messaging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5-50%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50-90%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8942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100" b="0"/>
                        <a:t>Corey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058334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490F6BC2-C0C7-DC35-B386-C1891A328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8" y="279987"/>
            <a:ext cx="6510426" cy="868362"/>
          </a:xfrm>
        </p:spPr>
        <p:txBody>
          <a:bodyPr/>
          <a:lstStyle/>
          <a:p>
            <a:r>
              <a:rPr lang="en-US"/>
              <a:t>Stainless Steel Coupling Nuts &amp;</a:t>
            </a:r>
            <a:br>
              <a:rPr lang="en-US"/>
            </a:br>
            <a:r>
              <a:rPr lang="en-US"/>
              <a:t>R50 M12 Power Splitter (Parallel)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077953-B7F1-07D6-491E-7942B2294ACD}"/>
              </a:ext>
            </a:extLst>
          </p:cNvPr>
          <p:cNvSpPr txBox="1"/>
          <p:nvPr/>
        </p:nvSpPr>
        <p:spPr>
          <a:xfrm>
            <a:off x="8390577" y="331970"/>
            <a:ext cx="33020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Awareness: NONE	NPRA: 1/14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E6CBFFF-9DEC-6CE4-1607-37D79D03F0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81364"/>
              </p:ext>
            </p:extLst>
          </p:nvPr>
        </p:nvGraphicFramePr>
        <p:xfrm>
          <a:off x="817350" y="2263692"/>
          <a:ext cx="4452738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0175">
                  <a:extLst>
                    <a:ext uri="{9D8B030D-6E8A-4147-A177-3AD203B41FA5}">
                      <a16:colId xmlns:a16="http://schemas.microsoft.com/office/drawing/2014/main" val="257385124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507354464"/>
                    </a:ext>
                  </a:extLst>
                </a:gridCol>
                <a:gridCol w="839972">
                  <a:extLst>
                    <a:ext uri="{9D8B030D-6E8A-4147-A177-3AD203B41FA5}">
                      <a16:colId xmlns:a16="http://schemas.microsoft.com/office/drawing/2014/main" val="1350458408"/>
                    </a:ext>
                  </a:extLst>
                </a:gridCol>
                <a:gridCol w="641071">
                  <a:extLst>
                    <a:ext uri="{9D8B030D-6E8A-4147-A177-3AD203B41FA5}">
                      <a16:colId xmlns:a16="http://schemas.microsoft.com/office/drawing/2014/main" val="21502627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Creative Assets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5-50%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50-90%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8942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100" b="0"/>
                        <a:t>Product images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05833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Update Connectivity catalog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693340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9661CA0A-3784-3FA8-23FF-79DB7072CC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8111"/>
              </p:ext>
            </p:extLst>
          </p:nvPr>
        </p:nvGraphicFramePr>
        <p:xfrm>
          <a:off x="802216" y="3139923"/>
          <a:ext cx="4477600" cy="102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225">
                  <a:extLst>
                    <a:ext uri="{9D8B030D-6E8A-4147-A177-3AD203B41FA5}">
                      <a16:colId xmlns:a16="http://schemas.microsoft.com/office/drawing/2014/main" val="257385124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770002992"/>
                    </a:ext>
                  </a:extLst>
                </a:gridCol>
                <a:gridCol w="820003">
                  <a:extLst>
                    <a:ext uri="{9D8B030D-6E8A-4147-A177-3AD203B41FA5}">
                      <a16:colId xmlns:a16="http://schemas.microsoft.com/office/drawing/2014/main" val="2507354464"/>
                    </a:ext>
                  </a:extLst>
                </a:gridCol>
                <a:gridCol w="666852">
                  <a:extLst>
                    <a:ext uri="{9D8B030D-6E8A-4147-A177-3AD203B41FA5}">
                      <a16:colId xmlns:a16="http://schemas.microsoft.com/office/drawing/2014/main" val="21502627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Technical Assets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5-50%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50-90%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8942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100" b="0"/>
                        <a:t>BC-SST Product manual (</a:t>
                      </a:r>
                      <a:r>
                        <a:rPr lang="en-US" sz="1100" b="0" i="0">
                          <a:solidFill>
                            <a:srgbClr val="222222"/>
                          </a:solidFill>
                          <a:effectLst/>
                          <a:latin typeface="adobe-clean"/>
                        </a:rPr>
                        <a:t>252791)</a:t>
                      </a:r>
                      <a:br>
                        <a:rPr lang="en-US" sz="1100" b="0" i="0">
                          <a:solidFill>
                            <a:srgbClr val="222222"/>
                          </a:solidFill>
                          <a:effectLst/>
                          <a:latin typeface="adobe-clean"/>
                        </a:rPr>
                      </a:br>
                      <a:r>
                        <a:rPr lang="en-US" sz="1100" b="0" i="0">
                          <a:solidFill>
                            <a:srgbClr val="222222"/>
                          </a:solidFill>
                          <a:effectLst/>
                          <a:latin typeface="adobe-clean"/>
                        </a:rPr>
                        <a:t>(double-ended)</a:t>
                      </a:r>
                      <a:endParaRPr lang="en-US" sz="11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>
                    <a:solidFill>
                      <a:srgbClr val="FFF0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>
                    <a:solidFill>
                      <a:srgbClr val="FFF0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05833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100" b="0"/>
                        <a:t>R50 Product manual (</a:t>
                      </a:r>
                      <a:r>
                        <a:rPr lang="en-US" sz="1100" b="0" i="0">
                          <a:solidFill>
                            <a:srgbClr val="222222"/>
                          </a:solidFill>
                          <a:effectLst/>
                          <a:latin typeface="adobe-clean"/>
                        </a:rPr>
                        <a:t>247576)</a:t>
                      </a:r>
                      <a:endParaRPr lang="en-US" sz="11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7433621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DACF835F-FB27-2A45-96AA-87AC5BE6A4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089351"/>
              </p:ext>
            </p:extLst>
          </p:nvPr>
        </p:nvGraphicFramePr>
        <p:xfrm>
          <a:off x="5927043" y="1689524"/>
          <a:ext cx="5283881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8357">
                  <a:extLst>
                    <a:ext uri="{9D8B030D-6E8A-4147-A177-3AD203B41FA5}">
                      <a16:colId xmlns:a16="http://schemas.microsoft.com/office/drawing/2014/main" val="2573851243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3770002992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val="2507354464"/>
                    </a:ext>
                  </a:extLst>
                </a:gridCol>
                <a:gridCol w="714374">
                  <a:extLst>
                    <a:ext uri="{9D8B030D-6E8A-4147-A177-3AD203B41FA5}">
                      <a16:colId xmlns:a16="http://schemas.microsoft.com/office/drawing/2014/main" val="21502627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Website </a:t>
                      </a:r>
                      <a:r>
                        <a:rPr lang="en-US" sz="1100">
                          <a:solidFill>
                            <a:srgbClr val="4A4A4A"/>
                          </a:solidFill>
                        </a:rPr>
                        <a:t>(Jack)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5-50%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50-90%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8942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/>
                        <a:t>Review facets on the double-ended series page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79333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/>
                        <a:t>Review facets on the splitters series page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74336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/>
                        <a:t>NPRA page ??? 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5011020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671F2BC6-DAD5-6563-1A9D-862C22AB55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21908"/>
              </p:ext>
            </p:extLst>
          </p:nvPr>
        </p:nvGraphicFramePr>
        <p:xfrm>
          <a:off x="5927044" y="2819330"/>
          <a:ext cx="5285232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0088">
                  <a:extLst>
                    <a:ext uri="{9D8B030D-6E8A-4147-A177-3AD203B41FA5}">
                      <a16:colId xmlns:a16="http://schemas.microsoft.com/office/drawing/2014/main" val="2573851243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3770002992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507354464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21502627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Promotion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5-50%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50-90%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4A4A4A"/>
                          </a:solidFill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8942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100"/>
                        <a:t>NPRA 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74336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100"/>
                        <a:t>Include in the Insider 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683310"/>
                  </a:ext>
                </a:extLst>
              </a:tr>
            </a:tbl>
          </a:graphicData>
        </a:graphic>
      </p:graphicFrame>
      <p:grpSp>
        <p:nvGrpSpPr>
          <p:cNvPr id="25" name="Group 24">
            <a:extLst>
              <a:ext uri="{FF2B5EF4-FFF2-40B4-BE49-F238E27FC236}">
                <a16:creationId xmlns:a16="http://schemas.microsoft.com/office/drawing/2014/main" id="{20615CA0-DF13-64B4-C914-5669EDDFC005}"/>
              </a:ext>
            </a:extLst>
          </p:cNvPr>
          <p:cNvGrpSpPr/>
          <p:nvPr/>
        </p:nvGrpSpPr>
        <p:grpSpPr>
          <a:xfrm>
            <a:off x="8855808" y="1472689"/>
            <a:ext cx="2298997" cy="246221"/>
            <a:chOff x="2982860" y="1246729"/>
            <a:chExt cx="2298997" cy="24622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EC9B392-61E6-31AD-ADBE-E7D72EE1DD6A}"/>
                </a:ext>
              </a:extLst>
            </p:cNvPr>
            <p:cNvSpPr txBox="1"/>
            <p:nvPr/>
          </p:nvSpPr>
          <p:spPr>
            <a:xfrm>
              <a:off x="2982860" y="1246729"/>
              <a:ext cx="751226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1000"/>
                <a:t>In-process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F18C326-F1F8-6CB7-44E9-9C1D154E1BE7}"/>
                </a:ext>
              </a:extLst>
            </p:cNvPr>
            <p:cNvSpPr txBox="1"/>
            <p:nvPr/>
          </p:nvSpPr>
          <p:spPr>
            <a:xfrm>
              <a:off x="3775820" y="1246729"/>
              <a:ext cx="751226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1000"/>
                <a:t>In review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71134C-07A1-3C57-A5A5-57A9652350FA}"/>
                </a:ext>
              </a:extLst>
            </p:cNvPr>
            <p:cNvSpPr txBox="1"/>
            <p:nvPr/>
          </p:nvSpPr>
          <p:spPr>
            <a:xfrm>
              <a:off x="4530631" y="1246729"/>
              <a:ext cx="751226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1000"/>
                <a:t>Approved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252D46D9-EE74-FD30-2310-3CF75E121F6C}"/>
              </a:ext>
            </a:extLst>
          </p:cNvPr>
          <p:cNvSpPr txBox="1"/>
          <p:nvPr/>
        </p:nvSpPr>
        <p:spPr>
          <a:xfrm>
            <a:off x="5921557" y="3776147"/>
            <a:ext cx="4966335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200"/>
              <a:t>Notes – No awareness needed</a:t>
            </a:r>
          </a:p>
          <a:p>
            <a:r>
              <a:rPr lang="en-US" sz="1200"/>
              <a:t>Include in the CB60 NPRA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F2A9224-0507-29C2-EF36-1BF3CDE5CAB3}"/>
              </a:ext>
            </a:extLst>
          </p:cNvPr>
          <p:cNvSpPr txBox="1"/>
          <p:nvPr/>
        </p:nvSpPr>
        <p:spPr>
          <a:xfrm>
            <a:off x="3032483" y="1441007"/>
            <a:ext cx="75122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000"/>
              <a:t>In-process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BD529BE-0253-FA21-FD1A-257F0F80169B}"/>
              </a:ext>
            </a:extLst>
          </p:cNvPr>
          <p:cNvSpPr txBox="1"/>
          <p:nvPr/>
        </p:nvSpPr>
        <p:spPr>
          <a:xfrm>
            <a:off x="3825443" y="1441007"/>
            <a:ext cx="75122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000"/>
              <a:t>In review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60DA93-B8D4-0677-28FA-C031B4F790CF}"/>
              </a:ext>
            </a:extLst>
          </p:cNvPr>
          <p:cNvSpPr txBox="1"/>
          <p:nvPr/>
        </p:nvSpPr>
        <p:spPr>
          <a:xfrm>
            <a:off x="4580254" y="1441007"/>
            <a:ext cx="75122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000"/>
              <a:t>Approved</a:t>
            </a:r>
          </a:p>
        </p:txBody>
      </p:sp>
    </p:spTree>
    <p:extLst>
      <p:ext uri="{BB962C8B-B14F-4D97-AF65-F5344CB8AC3E}">
        <p14:creationId xmlns:p14="http://schemas.microsoft.com/office/powerpoint/2010/main" val="3083127039"/>
      </p:ext>
    </p:extLst>
  </p:cSld>
  <p:clrMapOvr>
    <a:masterClrMapping/>
  </p:clrMapOvr>
</p:sld>
</file>

<file path=ppt/theme/theme1.xml><?xml version="1.0" encoding="utf-8"?>
<a:theme xmlns:a="http://schemas.openxmlformats.org/drawingml/2006/main" name="1_CORP_PPT_TEMPLATE 2016">
  <a:themeElements>
    <a:clrScheme name="2020">
      <a:dk1>
        <a:srgbClr val="4F4F4F"/>
      </a:dk1>
      <a:lt1>
        <a:srgbClr val="F2F2F2"/>
      </a:lt1>
      <a:dk2>
        <a:srgbClr val="4F4F4F"/>
      </a:dk2>
      <a:lt2>
        <a:srgbClr val="FFFFFF"/>
      </a:lt2>
      <a:accent1>
        <a:srgbClr val="FFD600"/>
      </a:accent1>
      <a:accent2>
        <a:srgbClr val="D56509"/>
      </a:accent2>
      <a:accent3>
        <a:srgbClr val="B00000"/>
      </a:accent3>
      <a:accent4>
        <a:srgbClr val="678034"/>
      </a:accent4>
      <a:accent5>
        <a:srgbClr val="296D7F"/>
      </a:accent5>
      <a:accent6>
        <a:srgbClr val="4F3D65"/>
      </a:accent6>
      <a:hlink>
        <a:srgbClr val="296D7F"/>
      </a:hlink>
      <a:folHlink>
        <a:srgbClr val="B00000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>
            <a:latin typeface="+mj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525</Words>
  <Application>Microsoft Office PowerPoint</Application>
  <PresentationFormat>Widescreen</PresentationFormat>
  <Paragraphs>162</Paragraphs>
  <Slides>16</Slides>
  <Notes>4</Notes>
  <HiddenSlides>2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adobe-clean</vt:lpstr>
      <vt:lpstr>Aptos</vt:lpstr>
      <vt:lpstr>Arial</vt:lpstr>
      <vt:lpstr>Calibri</vt:lpstr>
      <vt:lpstr>Corbel</vt:lpstr>
      <vt:lpstr>Wingdings</vt:lpstr>
      <vt:lpstr>1_CORP_PPT_TEMPLATE 2016</vt:lpstr>
      <vt:lpstr>PowerPoint Presentation</vt:lpstr>
      <vt:lpstr>PowerPoint Presentation</vt:lpstr>
      <vt:lpstr>Get Connected with Banner</vt:lpstr>
      <vt:lpstr>PowerPoint Presentation</vt:lpstr>
      <vt:lpstr>Launch Schedule</vt:lpstr>
      <vt:lpstr>PowerPoint Presentation</vt:lpstr>
      <vt:lpstr>Updates</vt:lpstr>
      <vt:lpstr>PowerPoint Presentation</vt:lpstr>
      <vt:lpstr>Stainless Steel Coupling Nuts &amp; R50 M12 Power Splitter (Parallel)</vt:lpstr>
      <vt:lpstr>PowerPoint Presentation</vt:lpstr>
      <vt:lpstr>Catalog Updates</vt:lpstr>
      <vt:lpstr>Agenda</vt:lpstr>
      <vt:lpstr>Notes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Bob Bergsgaard</dc:creator>
  <cp:lastModifiedBy>Matt Michelotti</cp:lastModifiedBy>
  <cp:revision>2</cp:revision>
  <dcterms:created xsi:type="dcterms:W3CDTF">2025-06-11T20:57:52Z</dcterms:created>
  <dcterms:modified xsi:type="dcterms:W3CDTF">2025-12-17T16:45:39Z</dcterms:modified>
</cp:coreProperties>
</file>