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4"/>
  </p:sldMasterIdLst>
  <p:notesMasterIdLst>
    <p:notesMasterId r:id="rId20"/>
  </p:notesMasterIdLst>
  <p:sldIdLst>
    <p:sldId id="5614" r:id="rId5"/>
    <p:sldId id="2146848170" r:id="rId6"/>
    <p:sldId id="2146848172" r:id="rId7"/>
    <p:sldId id="2146848179" r:id="rId8"/>
    <p:sldId id="474" r:id="rId9"/>
    <p:sldId id="2146848175" r:id="rId10"/>
    <p:sldId id="5535" r:id="rId11"/>
    <p:sldId id="5249" r:id="rId12"/>
    <p:sldId id="5113" r:id="rId13"/>
    <p:sldId id="5236" r:id="rId14"/>
    <p:sldId id="257" r:id="rId15"/>
    <p:sldId id="2146848186" r:id="rId16"/>
    <p:sldId id="2146848187" r:id="rId17"/>
    <p:sldId id="2146848176" r:id="rId18"/>
    <p:sldId id="25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257A52-83B4-48ED-BC72-5B40909F9BA2}" type="datetimeFigureOut">
              <a:rPr lang="en-US" smtClean="0"/>
              <a:t>9/23/2025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54CB4-3A3B-480A-8BB0-73B4762228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737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3F44B-1E53-1778-6CFA-547FCF5A2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1AB97-52E8-EBBE-233A-8F5A3E8D4F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F447EA-D291-642E-6DFF-187B319EE2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5DD5E-4061-A0D8-B89A-81169DC62E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25E5A-CC0C-4DE0-BC48-CCC0CBADE63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341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A53F6-2473-B118-49C9-ABD18A30A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D26E50-071D-0EDB-5AF3-53D2A5015E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EC7136-FF8A-2762-8048-ADA711E43B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13BB2E-F83B-440E-F69F-26E398BAD1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54CB4-3A3B-480A-8BB0-73B4762228C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233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255FCD-EE1F-47E1-8D01-9D9C7383CB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588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54CB4-3A3B-480A-8BB0-73B4762228C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993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9E3BE2-1E75-4EB4-99EE-5A3EB9AB1AA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8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E0EE7E-E5AD-4C36-A83D-0A9F420BDC6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340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FB1A6-D4EA-E8D0-A22E-FD04770BC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82A17C-4E90-68E4-E908-3A43868F7F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234336-E77B-6AEA-A8A6-5DEF5883BA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FBB798-C69E-376C-8221-29E1DAF681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E0EE7E-E5AD-4C36-A83D-0A9F420BDC6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100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54CB4-3A3B-480A-8BB0-73B4762228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581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ubtitle and Bullet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5851" y="1299411"/>
            <a:ext cx="8696326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5851" y="2205789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8">
            <a:extLst>
              <a:ext uri="{FF2B5EF4-FFF2-40B4-BE49-F238E27FC236}">
                <a16:creationId xmlns:a16="http://schemas.microsoft.com/office/drawing/2014/main" id="{14292FEF-6D71-4559-90FD-C5126E13E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0670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ransition Sid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1C4AE36-D703-4127-1F27-EEB9CADF939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E37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attern of white objects on a black background&#10;&#10;Description automatically generated">
            <a:extLst>
              <a:ext uri="{FF2B5EF4-FFF2-40B4-BE49-F238E27FC236}">
                <a16:creationId xmlns:a16="http://schemas.microsoft.com/office/drawing/2014/main" id="{18D0F0A1-3CFE-2787-9ECF-1E3C277830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10"/>
          <a:stretch/>
        </p:blipFill>
        <p:spPr>
          <a:xfrm>
            <a:off x="8157680" y="0"/>
            <a:ext cx="4034320" cy="68630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06775E-227E-C7F9-9FEB-7839676ECCE7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F24C248B-51DA-C506-27E9-A8F01FE244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01DBC82-6767-588F-96EC-B172FDE73B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884" y="3044281"/>
            <a:ext cx="10039350" cy="8477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00" b="1">
                <a:solidFill>
                  <a:schemeClr val="bg2"/>
                </a:solidFill>
              </a:defRPr>
            </a:lvl1pPr>
            <a:lvl2pPr marL="339725" indent="0">
              <a:buFontTx/>
              <a:buNone/>
              <a:defRPr b="1"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 b="1"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 b="1"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403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ransition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1C4AE36-D703-4127-1F27-EEB9CADF939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E37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06775E-227E-C7F9-9FEB-7839676ECCE7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F24C248B-51DA-C506-27E9-A8F01FE244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01DBC82-6767-588F-96EC-B172FDE73B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884" y="3044281"/>
            <a:ext cx="10039350" cy="8477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00" b="1">
                <a:solidFill>
                  <a:schemeClr val="bg2"/>
                </a:solidFill>
              </a:defRPr>
            </a:lvl1pPr>
            <a:lvl2pPr marL="339725" indent="0">
              <a:buFontTx/>
              <a:buNone/>
              <a:defRPr b="1"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 b="1"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 b="1"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5534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ransition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white background with many objects&#10;&#10;Description automatically generated">
            <a:extLst>
              <a:ext uri="{FF2B5EF4-FFF2-40B4-BE49-F238E27FC236}">
                <a16:creationId xmlns:a16="http://schemas.microsoft.com/office/drawing/2014/main" id="{82BBE819-5C83-630E-B157-3A239C6A58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4028"/>
            <a:ext cx="12296776" cy="692202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06775E-227E-C7F9-9FEB-7839676ECCE7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01DBC82-6767-588F-96EC-B172FDE73B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884" y="3044281"/>
            <a:ext cx="10039350" cy="8477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00" b="1">
                <a:solidFill>
                  <a:srgbClr val="000000"/>
                </a:solidFill>
              </a:defRPr>
            </a:lvl1pPr>
            <a:lvl2pPr marL="339725" indent="0">
              <a:buFontTx/>
              <a:buNone/>
              <a:defRPr b="1"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 b="1"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 b="1"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36312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surface with a light on it&#10;&#10;Description automatically generated">
            <a:extLst>
              <a:ext uri="{FF2B5EF4-FFF2-40B4-BE49-F238E27FC236}">
                <a16:creationId xmlns:a16="http://schemas.microsoft.com/office/drawing/2014/main" id="{983197EE-8AAB-6ED4-A6A8-B540A580BF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9350" r="1788" b="871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6B505A86-CB62-5FFE-C7DC-AEDBBF183F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00EDBB6-F940-6523-0CFA-E7A2A72C5077}"/>
              </a:ext>
            </a:extLst>
          </p:cNvPr>
          <p:cNvGrpSpPr/>
          <p:nvPr userDrawn="1"/>
        </p:nvGrpSpPr>
        <p:grpSpPr>
          <a:xfrm>
            <a:off x="3529263" y="1511299"/>
            <a:ext cx="8515002" cy="5673733"/>
            <a:chOff x="1110259" y="0"/>
            <a:chExt cx="10292322" cy="6858000"/>
          </a:xfrm>
        </p:grpSpPr>
        <p:pic>
          <p:nvPicPr>
            <p:cNvPr id="6" name="Picture 5" descr="A group of different types of electrical equipment&#10;&#10;Description automatically generated">
              <a:extLst>
                <a:ext uri="{FF2B5EF4-FFF2-40B4-BE49-F238E27FC236}">
                  <a16:creationId xmlns:a16="http://schemas.microsoft.com/office/drawing/2014/main" id="{3A35624F-3E7E-BD44-75BA-00103B4FE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259" y="0"/>
              <a:ext cx="10292322" cy="6858000"/>
            </a:xfrm>
            <a:prstGeom prst="rect">
              <a:avLst/>
            </a:prstGeom>
          </p:spPr>
        </p:pic>
        <p:pic>
          <p:nvPicPr>
            <p:cNvPr id="7" name="Picture 6" descr="A black background with a few objects&#10;&#10;Description automatically generated with medium confidence">
              <a:extLst>
                <a:ext uri="{FF2B5EF4-FFF2-40B4-BE49-F238E27FC236}">
                  <a16:creationId xmlns:a16="http://schemas.microsoft.com/office/drawing/2014/main" id="{CFBD9913-0C4C-63B6-FBB4-C33D574B2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259" y="0"/>
              <a:ext cx="10292322" cy="685800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09C33CD1-B20E-B5E1-6D19-3C538F7E4ADD}"/>
              </a:ext>
            </a:extLst>
          </p:cNvPr>
          <p:cNvSpPr/>
          <p:nvPr userDrawn="1"/>
        </p:nvSpPr>
        <p:spPr>
          <a:xfrm>
            <a:off x="0" y="736598"/>
            <a:ext cx="6591300" cy="1549402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>
                <a:solidFill>
                  <a:srgbClr val="212328"/>
                </a:solidFill>
                <a:latin typeface="Calibri"/>
              </a:rPr>
              <a:t>Thank You!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21232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67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surface with a light on it&#10;&#10;Description automatically generated">
            <a:extLst>
              <a:ext uri="{FF2B5EF4-FFF2-40B4-BE49-F238E27FC236}">
                <a16:creationId xmlns:a16="http://schemas.microsoft.com/office/drawing/2014/main" id="{983197EE-8AAB-6ED4-A6A8-B540A580BF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9350" r="1788" b="871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6B505A86-CB62-5FFE-C7DC-AEDBBF183F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9C33CD1-B20E-B5E1-6D19-3C538F7E4ADD}"/>
              </a:ext>
            </a:extLst>
          </p:cNvPr>
          <p:cNvSpPr/>
          <p:nvPr userDrawn="1"/>
        </p:nvSpPr>
        <p:spPr>
          <a:xfrm>
            <a:off x="0" y="736598"/>
            <a:ext cx="6591300" cy="1549402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21232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417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622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8BF9A05-42EA-4CF8-8FBA-940670046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7276" y="1752722"/>
            <a:ext cx="8696326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8">
            <a:extLst>
              <a:ext uri="{FF2B5EF4-FFF2-40B4-BE49-F238E27FC236}">
                <a16:creationId xmlns:a16="http://schemas.microsoft.com/office/drawing/2014/main" id="{BE35965B-556F-40CD-B788-46C2FD503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111" y="0"/>
            <a:ext cx="9606140" cy="1099335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6270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mparison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4DBF51-42BB-2E73-02D2-AB8534427612}"/>
              </a:ext>
            </a:extLst>
          </p:cNvPr>
          <p:cNvSpPr/>
          <p:nvPr userDrawn="1"/>
        </p:nvSpPr>
        <p:spPr>
          <a:xfrm>
            <a:off x="0" y="0"/>
            <a:ext cx="12192000" cy="661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104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2D960-ADC9-A746-9926-95ADD04CFF7B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EF4B-F3EB-4548-B725-BD080B63A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36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Bullet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8BF9A05-42EA-4CF8-8FBA-940670046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0229" y="1209554"/>
            <a:ext cx="10759219" cy="49667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8B93767E-CC70-1607-668F-EAC78809C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8" y="43543"/>
            <a:ext cx="10759219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7594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mpariso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99FB36C-AE8D-4B4F-BB21-9CF89DC93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5850" y="1743070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25" indent="-292100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400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1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9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6A73B226-AAF1-412C-947B-579BCD2B60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7" y="1743070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90563" indent="-350838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73138" indent="-282575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312863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711325" indent="-3397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629FD026-E932-0237-0283-C1CCCB2FB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47167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Comparison Sub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83E2764-8978-4126-B24E-9C919E242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5852" y="1299411"/>
            <a:ext cx="4691593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181" indent="0">
              <a:buNone/>
              <a:defRPr sz="2001" b="1"/>
            </a:lvl2pPr>
            <a:lvl3pPr marL="914363" indent="0">
              <a:buNone/>
              <a:defRPr sz="1800" b="1"/>
            </a:lvl3pPr>
            <a:lvl4pPr marL="1371544" indent="0">
              <a:buNone/>
              <a:defRPr sz="1599" b="1"/>
            </a:lvl4pPr>
            <a:lvl5pPr marL="1828728" indent="0">
              <a:buNone/>
              <a:defRPr sz="1599" b="1"/>
            </a:lvl5pPr>
            <a:lvl6pPr marL="2285909" indent="0">
              <a:buNone/>
              <a:defRPr sz="1599" b="1"/>
            </a:lvl6pPr>
            <a:lvl7pPr marL="2743090" indent="0">
              <a:buNone/>
              <a:defRPr sz="1599" b="1"/>
            </a:lvl7pPr>
            <a:lvl8pPr marL="3200272" indent="0">
              <a:buNone/>
              <a:defRPr sz="1599" b="1"/>
            </a:lvl8pPr>
            <a:lvl9pPr marL="3657453" indent="0">
              <a:buNone/>
              <a:defRPr sz="15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E37A208-6BAC-4675-A270-CD30C6BF3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5852" y="2205793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31800" indent="-292089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14363" indent="-282563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254074" indent="-339711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604899" indent="-3508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599"/>
            </a:lvl6pPr>
            <a:lvl7pPr>
              <a:defRPr sz="1599"/>
            </a:lvl7pPr>
            <a:lvl8pPr>
              <a:defRPr sz="1599"/>
            </a:lvl8pPr>
            <a:lvl9pPr>
              <a:defRPr sz="1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55C7C56-2849-43E1-96E9-AEB8831A8C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9" y="1299411"/>
            <a:ext cx="4691593" cy="8683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333333"/>
                </a:solidFill>
              </a:defRPr>
            </a:lvl1pPr>
            <a:lvl2pPr marL="457181" indent="0">
              <a:buNone/>
              <a:defRPr sz="2001" b="1"/>
            </a:lvl2pPr>
            <a:lvl3pPr marL="914363" indent="0">
              <a:buNone/>
              <a:defRPr sz="1800" b="1"/>
            </a:lvl3pPr>
            <a:lvl4pPr marL="1371544" indent="0">
              <a:buNone/>
              <a:defRPr sz="1599" b="1"/>
            </a:lvl4pPr>
            <a:lvl5pPr marL="1828728" indent="0">
              <a:buNone/>
              <a:defRPr sz="1599" b="1"/>
            </a:lvl5pPr>
            <a:lvl6pPr marL="2285909" indent="0">
              <a:buNone/>
              <a:defRPr sz="1599" b="1"/>
            </a:lvl6pPr>
            <a:lvl7pPr marL="2743090" indent="0">
              <a:buNone/>
              <a:defRPr sz="1599" b="1"/>
            </a:lvl7pPr>
            <a:lvl8pPr marL="3200272" indent="0">
              <a:buNone/>
              <a:defRPr sz="1599" b="1"/>
            </a:lvl8pPr>
            <a:lvl9pPr marL="3657453" indent="0">
              <a:buNone/>
              <a:defRPr sz="15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6457D99E-20AC-4CEC-9014-0619FC875C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9" y="2205793"/>
            <a:ext cx="4691593" cy="44236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000"/>
              </a:spcBef>
              <a:buSzPct val="110000"/>
              <a:buFont typeface="Arial" pitchFamily="34" charset="0"/>
              <a:buChar char="■"/>
              <a:defRPr sz="2200">
                <a:solidFill>
                  <a:srgbClr val="333333"/>
                </a:solidFill>
              </a:defRPr>
            </a:lvl1pPr>
            <a:lvl2pPr marL="690536" indent="-350825">
              <a:spcBef>
                <a:spcPts val="1000"/>
              </a:spcBef>
              <a:defRPr sz="2200">
                <a:solidFill>
                  <a:srgbClr val="333333"/>
                </a:solidFill>
              </a:defRPr>
            </a:lvl2pPr>
            <a:lvl3pPr marL="973099" indent="-282563">
              <a:spcBef>
                <a:spcPts val="1000"/>
              </a:spcBef>
              <a:defRPr sz="2200">
                <a:solidFill>
                  <a:srgbClr val="333333"/>
                </a:solidFill>
              </a:defRPr>
            </a:lvl3pPr>
            <a:lvl4pPr marL="1312810" indent="-339711">
              <a:spcBef>
                <a:spcPts val="1000"/>
              </a:spcBef>
              <a:defRPr sz="2200">
                <a:solidFill>
                  <a:srgbClr val="333333"/>
                </a:solidFill>
              </a:defRPr>
            </a:lvl4pPr>
            <a:lvl5pPr marL="1711256" indent="-339711">
              <a:spcBef>
                <a:spcPts val="1000"/>
              </a:spcBef>
              <a:defRPr sz="2200">
                <a:solidFill>
                  <a:srgbClr val="333333"/>
                </a:solidFill>
              </a:defRPr>
            </a:lvl5pPr>
            <a:lvl6pPr>
              <a:defRPr sz="1599"/>
            </a:lvl6pPr>
            <a:lvl7pPr>
              <a:defRPr sz="1599"/>
            </a:lvl7pPr>
            <a:lvl8pPr>
              <a:defRPr sz="1599"/>
            </a:lvl8pPr>
            <a:lvl9pPr>
              <a:defRPr sz="1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9696FE44-993A-3A6E-157A-E8DBBFB9A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2984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mparison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81268A6E-E10E-4556-9E14-21CDC4BE618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57739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Content Placeholder 11">
            <a:extLst>
              <a:ext uri="{FF2B5EF4-FFF2-40B4-BE49-F238E27FC236}">
                <a16:creationId xmlns:a16="http://schemas.microsoft.com/office/drawing/2014/main" id="{8D0537D9-E66F-426F-8334-B0B3708ACF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591549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C858DDC4-57FA-4DA9-BA69-7D726EDCC60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3928" y="4505325"/>
            <a:ext cx="2676525" cy="47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333333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" name="Title 18">
            <a:extLst>
              <a:ext uri="{FF2B5EF4-FFF2-40B4-BE49-F238E27FC236}">
                <a16:creationId xmlns:a16="http://schemas.microsoft.com/office/drawing/2014/main" id="{61F37B89-885F-DA56-B727-E271D157E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211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331D33-5103-BEC5-9407-B3B3FCADAF49}"/>
              </a:ext>
            </a:extLst>
          </p:cNvPr>
          <p:cNvSpPr/>
          <p:nvPr userDrawn="1"/>
        </p:nvSpPr>
        <p:spPr>
          <a:xfrm>
            <a:off x="11444140" y="6240544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F6F54BF5-D3E7-CC29-DD0B-83DC55BE8F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491" y="6240544"/>
            <a:ext cx="1396156" cy="301658"/>
          </a:xfrm>
          <a:prstGeom prst="rect">
            <a:avLst/>
          </a:prstGeom>
        </p:spPr>
      </p:pic>
      <p:sp>
        <p:nvSpPr>
          <p:cNvPr id="2" name="Title 18">
            <a:extLst>
              <a:ext uri="{FF2B5EF4-FFF2-40B4-BE49-F238E27FC236}">
                <a16:creationId xmlns:a16="http://schemas.microsoft.com/office/drawing/2014/main" id="{7A44FF9F-7539-E3DB-B13E-7D7664B1C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12993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6C0889-2D69-42AB-9CCE-08E9B0D6ED87}"/>
              </a:ext>
            </a:extLst>
          </p:cNvPr>
          <p:cNvSpPr/>
          <p:nvPr userDrawn="1"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14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331D33-5103-BEC5-9407-B3B3FCADAF49}"/>
              </a:ext>
            </a:extLst>
          </p:cNvPr>
          <p:cNvSpPr/>
          <p:nvPr userDrawn="1"/>
        </p:nvSpPr>
        <p:spPr>
          <a:xfrm>
            <a:off x="11444140" y="6240544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F6F54BF5-D3E7-CC29-DD0B-83DC55BE8F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491" y="6240544"/>
            <a:ext cx="1396156" cy="301658"/>
          </a:xfrm>
          <a:prstGeom prst="rect">
            <a:avLst/>
          </a:prstGeom>
        </p:spPr>
      </p:pic>
      <p:sp>
        <p:nvSpPr>
          <p:cNvPr id="2" name="Title 18">
            <a:extLst>
              <a:ext uri="{FF2B5EF4-FFF2-40B4-BE49-F238E27FC236}">
                <a16:creationId xmlns:a16="http://schemas.microsoft.com/office/drawing/2014/main" id="{7A44FF9F-7539-E3DB-B13E-7D7664B1C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43543"/>
            <a:ext cx="9261022" cy="868362"/>
          </a:xfrm>
          <a:prstGeom prst="rect">
            <a:avLst/>
          </a:prstGeom>
        </p:spPr>
        <p:txBody>
          <a:bodyPr anchor="ctr"/>
          <a:lstStyle>
            <a:lvl1pPr marL="0" indent="0">
              <a:defRPr lang="en-US" sz="3200" kern="1200" dirty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0E119F-9C8F-6678-41F1-8CC3299821E5}"/>
              </a:ext>
            </a:extLst>
          </p:cNvPr>
          <p:cNvSpPr/>
          <p:nvPr userDrawn="1"/>
        </p:nvSpPr>
        <p:spPr>
          <a:xfrm>
            <a:off x="0" y="978946"/>
            <a:ext cx="12192000" cy="58790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attern of white objects on a black background&#10;&#10;Description automatically generated">
            <a:extLst>
              <a:ext uri="{FF2B5EF4-FFF2-40B4-BE49-F238E27FC236}">
                <a16:creationId xmlns:a16="http://schemas.microsoft.com/office/drawing/2014/main" id="{2C69D3F0-6723-1D35-EFD6-C3502141AD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7"/>
          <a:stretch/>
        </p:blipFill>
        <p:spPr>
          <a:xfrm>
            <a:off x="0" y="911904"/>
            <a:ext cx="12192000" cy="595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119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ransition Texture and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surface with a light on it&#10;&#10;Description automatically generated">
            <a:extLst>
              <a:ext uri="{FF2B5EF4-FFF2-40B4-BE49-F238E27FC236}">
                <a16:creationId xmlns:a16="http://schemas.microsoft.com/office/drawing/2014/main" id="{9A8177C8-EFE2-5D47-D8B0-98284DEBB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 descr="A pattern of white objects on a black background&#10;&#10;Description automatically generated">
            <a:extLst>
              <a:ext uri="{FF2B5EF4-FFF2-40B4-BE49-F238E27FC236}">
                <a16:creationId xmlns:a16="http://schemas.microsoft.com/office/drawing/2014/main" id="{9B4999DA-8113-0F64-F842-062D2D5FEA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0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06775E-227E-C7F9-9FEB-7839676ECCE7}"/>
              </a:ext>
            </a:extLst>
          </p:cNvPr>
          <p:cNvSpPr/>
          <p:nvPr userDrawn="1"/>
        </p:nvSpPr>
        <p:spPr>
          <a:xfrm>
            <a:off x="1" y="3109685"/>
            <a:ext cx="285750" cy="638629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>
              <a:solidFill>
                <a:srgbClr val="212328"/>
              </a:solidFill>
            </a:endParaRP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F24C248B-51DA-C506-27E9-A8F01FE244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 b="-25000"/>
          <a:stretch/>
        </p:blipFill>
        <p:spPr>
          <a:xfrm>
            <a:off x="396329" y="5842041"/>
            <a:ext cx="2294437" cy="865532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01DBC82-6767-588F-96EC-B172FDE73B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884" y="3044281"/>
            <a:ext cx="10039350" cy="8477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00" b="1">
                <a:solidFill>
                  <a:schemeClr val="bg2"/>
                </a:solidFill>
              </a:defRPr>
            </a:lvl1pPr>
            <a:lvl2pPr marL="339725" indent="0">
              <a:buFontTx/>
              <a:buNone/>
              <a:defRPr b="1">
                <a:solidFill>
                  <a:schemeClr val="bg2"/>
                </a:solidFill>
              </a:defRPr>
            </a:lvl2pPr>
            <a:lvl3pPr marL="739775" indent="0">
              <a:buFontTx/>
              <a:buNone/>
              <a:defRPr b="1">
                <a:solidFill>
                  <a:schemeClr val="bg2"/>
                </a:solidFill>
              </a:defRPr>
            </a:lvl3pPr>
            <a:lvl4pPr marL="1031875" indent="0">
              <a:buFontTx/>
              <a:buNone/>
              <a:defRPr b="1">
                <a:solidFill>
                  <a:schemeClr val="bg2"/>
                </a:solidFill>
              </a:defRPr>
            </a:lvl4pPr>
            <a:lvl5pPr marL="1371600" indent="0">
              <a:buFontTx/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3801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35D5D046-6E60-4152-9F78-EB8EDE68C070}"/>
              </a:ext>
            </a:extLst>
          </p:cNvPr>
          <p:cNvSpPr txBox="1">
            <a:spLocks/>
          </p:cNvSpPr>
          <p:nvPr userDrawn="1"/>
        </p:nvSpPr>
        <p:spPr>
          <a:xfrm>
            <a:off x="1295400" y="1"/>
            <a:ext cx="8721902" cy="1102659"/>
          </a:xfrm>
          <a:prstGeom prst="rect">
            <a:avLst/>
          </a:prstGeom>
        </p:spPr>
        <p:txBody>
          <a:bodyPr anchor="ctr"/>
          <a:lstStyle>
            <a:lvl1pPr marL="114300" indent="0" algn="l" rtl="0" eaLnBrk="1" fontAlgn="base" hangingPunct="1">
              <a:spcBef>
                <a:spcPct val="0"/>
              </a:spcBef>
              <a:spcAft>
                <a:spcPct val="0"/>
              </a:spcAft>
              <a:defRPr sz="3200" b="0" kern="1200">
                <a:solidFill>
                  <a:srgbClr val="333333"/>
                </a:solidFill>
                <a:latin typeface="Calibri" panose="020F0502020204030204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3B0969-2660-D45D-4843-DC6D6CEB0A5E}"/>
              </a:ext>
            </a:extLst>
          </p:cNvPr>
          <p:cNvSpPr/>
          <p:nvPr userDrawn="1"/>
        </p:nvSpPr>
        <p:spPr>
          <a:xfrm>
            <a:off x="11444140" y="6240544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B308AE48-0974-3DC4-475A-C8D4DF766115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491" y="6240544"/>
            <a:ext cx="1396156" cy="3016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4A8FA05-B310-FA76-E35A-38542680D490}"/>
              </a:ext>
            </a:extLst>
          </p:cNvPr>
          <p:cNvSpPr/>
          <p:nvPr userDrawn="1"/>
        </p:nvSpPr>
        <p:spPr>
          <a:xfrm>
            <a:off x="0" y="333375"/>
            <a:ext cx="747860" cy="301658"/>
          </a:xfrm>
          <a:prstGeom prst="rect">
            <a:avLst/>
          </a:prstGeom>
          <a:solidFill>
            <a:srgbClr val="FF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rogressBar">
            <a:extLst>
              <a:ext uri="{FF2B5EF4-FFF2-40B4-BE49-F238E27FC236}">
                <a16:creationId xmlns:a16="http://schemas.microsoft.com/office/drawing/2014/main" id="{79E9CD3B-FA6C-7899-2732-9379667C29B7}"/>
              </a:ext>
            </a:extLst>
          </p:cNvPr>
          <p:cNvSpPr/>
          <p:nvPr userDrawn="1"/>
        </p:nvSpPr>
        <p:spPr>
          <a:xfrm>
            <a:off x="0" y="6769100"/>
            <a:ext cx="12192000" cy="88900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26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21" r:id="rId14"/>
    <p:sldLayoutId id="2147483717" r:id="rId15"/>
    <p:sldLayoutId id="2147483718" r:id="rId16"/>
    <p:sldLayoutId id="2147483719" r:id="rId17"/>
    <p:sldLayoutId id="2147483720" r:id="rId18"/>
  </p:sldLayoutIdLst>
  <p:txStyles>
    <p:titleStyle>
      <a:lvl1pPr marL="114300" indent="0" algn="l" rtl="0" eaLnBrk="1" fontAlgn="base" hangingPunct="1">
        <a:spcBef>
          <a:spcPct val="0"/>
        </a:spcBef>
        <a:spcAft>
          <a:spcPct val="0"/>
        </a:spcAft>
        <a:defRPr sz="3200" b="0" kern="1200">
          <a:solidFill>
            <a:schemeClr val="tx1">
              <a:lumMod val="75000"/>
              <a:lumOff val="25000"/>
            </a:schemeClr>
          </a:solidFill>
          <a:latin typeface="Corbel" panose="020B0503020204020204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SzPct val="110000"/>
        <a:buFont typeface="Arial" pitchFamily="34" charset="0"/>
        <a:buChar char="■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1pPr>
      <a:lvl2pPr marL="690563" indent="-350838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–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2pPr>
      <a:lvl3pPr marL="1031875" indent="-292100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•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3pPr>
      <a:lvl4pPr marL="1371600" indent="-339725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–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4pPr>
      <a:lvl5pPr marL="1711325" indent="-339725" algn="l" rtl="0" eaLnBrk="1" fontAlgn="base" hangingPunct="1">
        <a:spcBef>
          <a:spcPts val="1000"/>
        </a:spcBef>
        <a:spcAft>
          <a:spcPct val="0"/>
        </a:spcAft>
        <a:buClr>
          <a:srgbClr val="333333"/>
        </a:buClr>
        <a:buFont typeface="Arial" pitchFamily="34" charset="0"/>
        <a:buChar char="»"/>
        <a:defRPr sz="2400" kern="1200">
          <a:solidFill>
            <a:srgbClr val="333333"/>
          </a:solidFill>
          <a:latin typeface="Calibri" panose="020F0502020204030204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hdphoto" Target="../media/hdphoto1.wdp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image" Target="../media/image37.pn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1ABEFDD-E333-4DD5-94D8-3C46D933E53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044825"/>
            <a:ext cx="10039350" cy="8477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dirty="0"/>
              <a:t>QM30VT3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C7D592-9004-FB29-6549-FF8584947A3F}"/>
              </a:ext>
            </a:extLst>
          </p:cNvPr>
          <p:cNvSpPr txBox="1"/>
          <p:nvPr/>
        </p:nvSpPr>
        <p:spPr>
          <a:xfrm>
            <a:off x="175097" y="1180645"/>
            <a:ext cx="6692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+mj-lt"/>
              </a:rPr>
              <a:t>QM30VT3 3-Axis Vibration Sensor</a:t>
            </a:r>
          </a:p>
        </p:txBody>
      </p:sp>
      <p:pic>
        <p:nvPicPr>
          <p:cNvPr id="4" name="Picture 3" descr="A close-up of a black and white rectangular object&#10;&#10;AI-generated content may be incorrect.">
            <a:extLst>
              <a:ext uri="{FF2B5EF4-FFF2-40B4-BE49-F238E27FC236}">
                <a16:creationId xmlns:a16="http://schemas.microsoft.com/office/drawing/2014/main" id="{89E930F2-001C-A28A-FE2C-2B83D6FAF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45" y="1060310"/>
            <a:ext cx="5982515" cy="598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30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E692B27-4E30-1469-6EB2-4CE52C423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Monitor Vibration?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864968-BF80-4CF8-9445-6478B86EA21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738772" y="1316844"/>
            <a:ext cx="4071938" cy="4422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Early Fault Detection</a:t>
            </a:r>
          </a:p>
          <a:p>
            <a:endParaRPr lang="en-US" dirty="0"/>
          </a:p>
          <a:p>
            <a:r>
              <a:rPr lang="en-US" dirty="0"/>
              <a:t>Prevent Catastrophic Failures</a:t>
            </a:r>
          </a:p>
          <a:p>
            <a:endParaRPr lang="en-US" dirty="0"/>
          </a:p>
          <a:p>
            <a:r>
              <a:rPr lang="en-US" dirty="0"/>
              <a:t>Provide time for acquiring parts, or alternate equipment</a:t>
            </a:r>
          </a:p>
          <a:p>
            <a:endParaRPr lang="en-US" dirty="0"/>
          </a:p>
          <a:p>
            <a:r>
              <a:rPr lang="en-US" dirty="0"/>
              <a:t>Prevent unscheduled downtime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74ABF3B-42A2-2B33-7D20-8666A2ACBFC0}"/>
              </a:ext>
            </a:extLst>
          </p:cNvPr>
          <p:cNvGrpSpPr/>
          <p:nvPr/>
        </p:nvGrpSpPr>
        <p:grpSpPr>
          <a:xfrm>
            <a:off x="4892238" y="1118381"/>
            <a:ext cx="7299762" cy="4777590"/>
            <a:chOff x="88126" y="5257799"/>
            <a:chExt cx="6342108" cy="370572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B0832FE-D6B2-2AB7-1CA5-FB54964D0146}"/>
                </a:ext>
              </a:extLst>
            </p:cNvPr>
            <p:cNvCxnSpPr/>
            <p:nvPr/>
          </p:nvCxnSpPr>
          <p:spPr>
            <a:xfrm flipV="1">
              <a:off x="2594636" y="7112733"/>
              <a:ext cx="2323676" cy="1512625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89B1E9C-C896-C117-6D1A-E4C30711E2CD}"/>
                </a:ext>
              </a:extLst>
            </p:cNvPr>
            <p:cNvCxnSpPr/>
            <p:nvPr/>
          </p:nvCxnSpPr>
          <p:spPr>
            <a:xfrm flipV="1">
              <a:off x="2045711" y="6605440"/>
              <a:ext cx="2089304" cy="2015293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7E6843C-C931-A4FE-6EAB-CFAC51EFC431}"/>
                </a:ext>
              </a:extLst>
            </p:cNvPr>
            <p:cNvCxnSpPr/>
            <p:nvPr/>
          </p:nvCxnSpPr>
          <p:spPr>
            <a:xfrm flipV="1">
              <a:off x="1646353" y="5894614"/>
              <a:ext cx="0" cy="2723034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9E98F21-41FA-1A02-8F86-C248405B5824}"/>
                </a:ext>
              </a:extLst>
            </p:cNvPr>
            <p:cNvCxnSpPr/>
            <p:nvPr/>
          </p:nvCxnSpPr>
          <p:spPr>
            <a:xfrm>
              <a:off x="420526" y="5834479"/>
              <a:ext cx="0" cy="280784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DA5AE9C-52F3-28BA-9746-A9A14C3DCB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0526" y="8626900"/>
              <a:ext cx="487555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626258D4-1F79-47A0-FE1E-5EAD8B24C8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312003" y="7005569"/>
              <a:ext cx="1157984" cy="357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800"/>
                <a:t>Condition</a:t>
              </a: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0440D0FD-9E0D-A996-FF0F-EBB1DA4C00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0427" y="8605795"/>
              <a:ext cx="789464" cy="357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800"/>
                <a:t>Time</a:t>
              </a: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615594E7-0EF6-4F2C-7A3E-DD500B7B6162}"/>
                </a:ext>
              </a:extLst>
            </p:cNvPr>
            <p:cNvSpPr/>
            <p:nvPr/>
          </p:nvSpPr>
          <p:spPr>
            <a:xfrm>
              <a:off x="434402" y="6523719"/>
              <a:ext cx="4837010" cy="2095472"/>
            </a:xfrm>
            <a:custGeom>
              <a:avLst/>
              <a:gdLst>
                <a:gd name="connsiteX0" fmla="*/ 0 w 5496791"/>
                <a:gd name="connsiteY0" fmla="*/ 11934 h 2536925"/>
                <a:gd name="connsiteX1" fmla="*/ 1995055 w 5496791"/>
                <a:gd name="connsiteY1" fmla="*/ 126234 h 2536925"/>
                <a:gd name="connsiteX2" fmla="*/ 4457700 w 5496791"/>
                <a:gd name="connsiteY2" fmla="*/ 915943 h 2536925"/>
                <a:gd name="connsiteX3" fmla="*/ 5496791 w 5496791"/>
                <a:gd name="connsiteY3" fmla="*/ 2536925 h 253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6791" h="2536925">
                  <a:moveTo>
                    <a:pt x="0" y="11934"/>
                  </a:moveTo>
                  <a:cubicBezTo>
                    <a:pt x="626052" y="-6250"/>
                    <a:pt x="1252105" y="-24434"/>
                    <a:pt x="1995055" y="126234"/>
                  </a:cubicBezTo>
                  <a:cubicBezTo>
                    <a:pt x="2738005" y="276902"/>
                    <a:pt x="3874077" y="514161"/>
                    <a:pt x="4457700" y="915943"/>
                  </a:cubicBezTo>
                  <a:cubicBezTo>
                    <a:pt x="5041323" y="1317725"/>
                    <a:pt x="5269057" y="1927325"/>
                    <a:pt x="5496791" y="2536925"/>
                  </a:cubicBezTo>
                </a:path>
              </a:pathLst>
            </a:cu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17C5A87-6CE8-30EA-A875-FE0F824E1E79}"/>
                </a:ext>
              </a:extLst>
            </p:cNvPr>
            <p:cNvSpPr txBox="1"/>
            <p:nvPr/>
          </p:nvSpPr>
          <p:spPr>
            <a:xfrm>
              <a:off x="604013" y="7373317"/>
              <a:ext cx="1005333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en-US" sz="1050"/>
                <a:t>Preventive</a:t>
              </a:r>
            </a:p>
            <a:p>
              <a:pPr eaLnBrk="1" hangingPunct="1">
                <a:defRPr/>
              </a:pPr>
              <a:r>
                <a:rPr lang="en-US" sz="1050"/>
                <a:t>Maintenance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024DC9C-8327-37B6-11B3-A721046E812D}"/>
                </a:ext>
              </a:extLst>
            </p:cNvPr>
            <p:cNvSpPr txBox="1"/>
            <p:nvPr/>
          </p:nvSpPr>
          <p:spPr>
            <a:xfrm>
              <a:off x="2112013" y="7339395"/>
              <a:ext cx="1000708" cy="4039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sz="1050" dirty="0"/>
                <a:t>Predictive</a:t>
              </a:r>
            </a:p>
            <a:p>
              <a:pPr eaLnBrk="1" hangingPunct="1">
                <a:defRPr/>
              </a:pPr>
              <a:r>
                <a:rPr lang="en-US" sz="1050" dirty="0"/>
                <a:t>Maintenance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51847BD-8292-2580-9E81-B0BFF5B3F3AE}"/>
                </a:ext>
              </a:extLst>
            </p:cNvPr>
            <p:cNvSpPr txBox="1"/>
            <p:nvPr/>
          </p:nvSpPr>
          <p:spPr>
            <a:xfrm>
              <a:off x="3126596" y="7564515"/>
              <a:ext cx="780215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en-US" sz="1050"/>
                <a:t>Operator </a:t>
              </a:r>
            </a:p>
            <a:p>
              <a:pPr eaLnBrk="1" hangingPunct="1">
                <a:defRPr/>
              </a:pPr>
              <a:r>
                <a:rPr lang="en-US" sz="1050"/>
                <a:t>Care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9A06167-C715-1F66-B182-9D455926FAD6}"/>
                </a:ext>
              </a:extLst>
            </p:cNvPr>
            <p:cNvSpPr txBox="1"/>
            <p:nvPr/>
          </p:nvSpPr>
          <p:spPr>
            <a:xfrm>
              <a:off x="3965404" y="8074892"/>
              <a:ext cx="909734" cy="4154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sz="1050"/>
                <a:t>Run to Failure</a:t>
              </a:r>
            </a:p>
          </p:txBody>
        </p:sp>
        <p:sp>
          <p:nvSpPr>
            <p:cNvPr id="18" name="TextBox 33">
              <a:extLst>
                <a:ext uri="{FF2B5EF4-FFF2-40B4-BE49-F238E27FC236}">
                  <a16:creationId xmlns:a16="http://schemas.microsoft.com/office/drawing/2014/main" id="{0D517A9A-ED12-F4EB-1F6F-DF626F64DC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8259857">
              <a:off x="2199132" y="5834729"/>
              <a:ext cx="140777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Vibration analysis</a:t>
              </a:r>
            </a:p>
          </p:txBody>
        </p:sp>
        <p:sp>
          <p:nvSpPr>
            <p:cNvPr id="19" name="TextBox 34">
              <a:extLst>
                <a:ext uri="{FF2B5EF4-FFF2-40B4-BE49-F238E27FC236}">
                  <a16:creationId xmlns:a16="http://schemas.microsoft.com/office/drawing/2014/main" id="{E65441F2-3371-A776-35C8-4ED1AA0D41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770586">
              <a:off x="1811339" y="6645781"/>
              <a:ext cx="744748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Low risk</a:t>
              </a:r>
            </a:p>
          </p:txBody>
        </p:sp>
        <p:sp>
          <p:nvSpPr>
            <p:cNvPr id="20" name="TextBox 44">
              <a:extLst>
                <a:ext uri="{FF2B5EF4-FFF2-40B4-BE49-F238E27FC236}">
                  <a16:creationId xmlns:a16="http://schemas.microsoft.com/office/drawing/2014/main" id="{AA4CEA59-976B-8CE8-6D19-E5A7D217B0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872932">
              <a:off x="2724657" y="6869555"/>
              <a:ext cx="69941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Alarm</a:t>
              </a:r>
            </a:p>
          </p:txBody>
        </p:sp>
        <p:sp>
          <p:nvSpPr>
            <p:cNvPr id="21" name="TextBox 45">
              <a:extLst>
                <a:ext uri="{FF2B5EF4-FFF2-40B4-BE49-F238E27FC236}">
                  <a16:creationId xmlns:a16="http://schemas.microsoft.com/office/drawing/2014/main" id="{D1C34546-646C-EF8C-A8F6-DB96A0D0F0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95796">
              <a:off x="3524414" y="7217833"/>
              <a:ext cx="81413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High risk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93FF339-D05F-31D1-2003-A25D9C99C22B}"/>
                </a:ext>
              </a:extLst>
            </p:cNvPr>
            <p:cNvSpPr/>
            <p:nvPr/>
          </p:nvSpPr>
          <p:spPr>
            <a:xfrm>
              <a:off x="2383392" y="6633194"/>
              <a:ext cx="69387" cy="6784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5636FC1-BE5D-8794-21C0-40C7166C84F5}"/>
                </a:ext>
              </a:extLst>
            </p:cNvPr>
            <p:cNvSpPr/>
            <p:nvPr/>
          </p:nvSpPr>
          <p:spPr>
            <a:xfrm>
              <a:off x="2932316" y="6744213"/>
              <a:ext cx="69387" cy="6784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26" name="TextBox 36">
              <a:extLst>
                <a:ext uri="{FF2B5EF4-FFF2-40B4-BE49-F238E27FC236}">
                  <a16:creationId xmlns:a16="http://schemas.microsoft.com/office/drawing/2014/main" id="{427C6481-B01E-C86B-BEF1-874042EECD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8259857">
              <a:off x="2848282" y="6029782"/>
              <a:ext cx="105467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Oil analysis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22B2F99-DEEA-9739-9648-76CD0C2C97D2}"/>
                </a:ext>
              </a:extLst>
            </p:cNvPr>
            <p:cNvSpPr/>
            <p:nvPr/>
          </p:nvSpPr>
          <p:spPr>
            <a:xfrm>
              <a:off x="3606136" y="6924618"/>
              <a:ext cx="67845" cy="69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28" name="TextBox 39">
              <a:extLst>
                <a:ext uri="{FF2B5EF4-FFF2-40B4-BE49-F238E27FC236}">
                  <a16:creationId xmlns:a16="http://schemas.microsoft.com/office/drawing/2014/main" id="{7B3C7A9A-4958-EFD3-369B-4EF7AB36B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8586789">
              <a:off x="3352490" y="6247194"/>
              <a:ext cx="1344556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Temperature rise</a:t>
              </a:r>
            </a:p>
          </p:txBody>
        </p:sp>
        <p:sp>
          <p:nvSpPr>
            <p:cNvPr id="29" name="TextBox 41">
              <a:extLst>
                <a:ext uri="{FF2B5EF4-FFF2-40B4-BE49-F238E27FC236}">
                  <a16:creationId xmlns:a16="http://schemas.microsoft.com/office/drawing/2014/main" id="{CD2BE330-4410-B175-21AD-DC4ED67851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8855216">
              <a:off x="3960965" y="6460429"/>
              <a:ext cx="1153358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Audible noise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6F2B9E0-1E67-E480-8703-6ECC66A1F112}"/>
                </a:ext>
              </a:extLst>
            </p:cNvPr>
            <p:cNvSpPr/>
            <p:nvPr/>
          </p:nvSpPr>
          <p:spPr>
            <a:xfrm>
              <a:off x="3988533" y="7071100"/>
              <a:ext cx="67845" cy="6784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DFAB01E-60AF-9B7F-4181-A1F477AB598F}"/>
                </a:ext>
              </a:extLst>
            </p:cNvPr>
            <p:cNvSpPr/>
            <p:nvPr/>
          </p:nvSpPr>
          <p:spPr>
            <a:xfrm>
              <a:off x="4320046" y="7237628"/>
              <a:ext cx="69387" cy="6938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32" name="TextBox 48">
              <a:extLst>
                <a:ext uri="{FF2B5EF4-FFF2-40B4-BE49-F238E27FC236}">
                  <a16:creationId xmlns:a16="http://schemas.microsoft.com/office/drawing/2014/main" id="{201288CF-02EE-D1ED-97FF-C8EEBDB6AF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153215">
              <a:off x="4234230" y="6639051"/>
              <a:ext cx="1319252" cy="24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Too hot to touch</a:t>
              </a:r>
            </a:p>
          </p:txBody>
        </p:sp>
        <p:sp>
          <p:nvSpPr>
            <p:cNvPr id="33" name="TextBox 49">
              <a:extLst>
                <a:ext uri="{FF2B5EF4-FFF2-40B4-BE49-F238E27FC236}">
                  <a16:creationId xmlns:a16="http://schemas.microsoft.com/office/drawing/2014/main" id="{A513D25C-8BDD-099D-3289-8C74086803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187426">
              <a:off x="4582173" y="6913304"/>
              <a:ext cx="1509542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Mechanically loose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97EE40F-CAA1-3CAD-72D8-9B31D6BFE710}"/>
                </a:ext>
              </a:extLst>
            </p:cNvPr>
            <p:cNvSpPr/>
            <p:nvPr/>
          </p:nvSpPr>
          <p:spPr>
            <a:xfrm>
              <a:off x="4668520" y="7530593"/>
              <a:ext cx="67845" cy="6784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975411-C747-B0FE-06E2-4EDA4C2AA99B}"/>
                </a:ext>
              </a:extLst>
            </p:cNvPr>
            <p:cNvSpPr/>
            <p:nvPr/>
          </p:nvSpPr>
          <p:spPr>
            <a:xfrm>
              <a:off x="5228238" y="8542094"/>
              <a:ext cx="67845" cy="6938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36" name="TextBox 52">
              <a:extLst>
                <a:ext uri="{FF2B5EF4-FFF2-40B4-BE49-F238E27FC236}">
                  <a16:creationId xmlns:a16="http://schemas.microsoft.com/office/drawing/2014/main" id="{946A89FE-1C26-6FAE-3B89-CFB6762992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0860974">
              <a:off x="5360217" y="8157905"/>
              <a:ext cx="1070017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ts val="1000"/>
                </a:spcBef>
                <a:buSzPct val="110000"/>
                <a:buFont typeface="Arial" panose="020B0604020202020204" pitchFamily="34" charset="0"/>
                <a:buChar char="■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1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1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Catastrophic</a:t>
              </a:r>
            </a:p>
            <a:p>
              <a:pPr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050"/>
                <a:t>Failure</a:t>
              </a: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49C6207D-58FC-F496-CFE5-98C9947E1F09}"/>
                </a:ext>
              </a:extLst>
            </p:cNvPr>
            <p:cNvCxnSpPr/>
            <p:nvPr/>
          </p:nvCxnSpPr>
          <p:spPr>
            <a:xfrm>
              <a:off x="3237617" y="7055681"/>
              <a:ext cx="243624" cy="6476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D0E47AE0-D2CC-2B10-8039-C4F552FD51F8}"/>
                </a:ext>
              </a:extLst>
            </p:cNvPr>
            <p:cNvCxnSpPr/>
            <p:nvPr/>
          </p:nvCxnSpPr>
          <p:spPr>
            <a:xfrm flipH="1" flipV="1">
              <a:off x="2551462" y="6838271"/>
              <a:ext cx="215869" cy="6630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6043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2933769-2944-6719-CD35-0A3E6EC7E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  <a:noFill/>
        </p:spPr>
        <p:txBody>
          <a:bodyPr lIns="91440" tIns="45720" rIns="91440" bIns="45720" anchor="ctr"/>
          <a:lstStyle/>
          <a:p>
            <a:pPr marL="0" indent="0">
              <a:buNone/>
            </a:pPr>
            <a:r>
              <a:rPr lang="en-US" sz="3200" b="1" dirty="0">
                <a:solidFill>
                  <a:schemeClr val="accent6"/>
                </a:solidFill>
                <a:latin typeface="Calibri"/>
                <a:cs typeface="Arial"/>
              </a:rPr>
              <a:t>Wireless 3-Axis Solutions</a:t>
            </a:r>
          </a:p>
        </p:txBody>
      </p:sp>
    </p:spTree>
    <p:extLst>
      <p:ext uri="{BB962C8B-B14F-4D97-AF65-F5344CB8AC3E}">
        <p14:creationId xmlns:p14="http://schemas.microsoft.com/office/powerpoint/2010/main" val="3610458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060E4-C55D-DC92-5438-CDADB50C0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FEECD-4C6A-FB5D-B5B7-D94E53B111D4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Wireless 3 axis solutions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33935FD-2BD8-437A-5D85-215E3B965EB9}"/>
              </a:ext>
            </a:extLst>
          </p:cNvPr>
          <p:cNvGrpSpPr/>
          <p:nvPr/>
        </p:nvGrpSpPr>
        <p:grpSpPr>
          <a:xfrm>
            <a:off x="4100241" y="1364997"/>
            <a:ext cx="1995759" cy="2390278"/>
            <a:chOff x="7233319" y="3752282"/>
            <a:chExt cx="1995759" cy="239027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AC3CF1C-EA15-3100-B6A4-C05839426B37}"/>
                </a:ext>
              </a:extLst>
            </p:cNvPr>
            <p:cNvSpPr txBox="1"/>
            <p:nvPr/>
          </p:nvSpPr>
          <p:spPr>
            <a:xfrm>
              <a:off x="7394270" y="3752282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QM30VT3-MQP</a:t>
              </a: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03B27B0-B18D-FEBE-9980-84229D8A315D}"/>
                </a:ext>
              </a:extLst>
            </p:cNvPr>
            <p:cNvSpPr txBox="1"/>
            <p:nvPr/>
          </p:nvSpPr>
          <p:spPr>
            <a:xfrm>
              <a:off x="7233319" y="5773228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$320 USD</a:t>
              </a:r>
            </a:p>
          </p:txBody>
        </p:sp>
        <p:pic>
          <p:nvPicPr>
            <p:cNvPr id="6" name="Picture 5" descr="A black square object with white text&#10;&#10;Description automatically generated">
              <a:extLst>
                <a:ext uri="{FF2B5EF4-FFF2-40B4-BE49-F238E27FC236}">
                  <a16:creationId xmlns:a16="http://schemas.microsoft.com/office/drawing/2014/main" id="{35D13359-9278-462C-92BB-F53D09C7A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3206" y="3936948"/>
              <a:ext cx="1955985" cy="1955985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5B76D6D-5670-7791-660B-DCFF76A595A5}"/>
              </a:ext>
            </a:extLst>
          </p:cNvPr>
          <p:cNvGrpSpPr/>
          <p:nvPr/>
        </p:nvGrpSpPr>
        <p:grpSpPr>
          <a:xfrm>
            <a:off x="4100240" y="4018200"/>
            <a:ext cx="1995759" cy="2390278"/>
            <a:chOff x="9660502" y="3752282"/>
            <a:chExt cx="1995759" cy="239027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8DD7E12-8D51-D1E5-C5E2-777F7E496982}"/>
                </a:ext>
              </a:extLst>
            </p:cNvPr>
            <p:cNvSpPr txBox="1"/>
            <p:nvPr/>
          </p:nvSpPr>
          <p:spPr>
            <a:xfrm>
              <a:off x="9680389" y="3752282"/>
              <a:ext cx="19559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QM30VT3-SS-MQP</a:t>
              </a: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4879F2-65E2-E5AA-B8CA-D133E7F1F691}"/>
                </a:ext>
              </a:extLst>
            </p:cNvPr>
            <p:cNvSpPr txBox="1"/>
            <p:nvPr/>
          </p:nvSpPr>
          <p:spPr>
            <a:xfrm>
              <a:off x="9660502" y="5773228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$457 USD</a:t>
              </a:r>
            </a:p>
          </p:txBody>
        </p:sp>
        <p:pic>
          <p:nvPicPr>
            <p:cNvPr id="10" name="Picture 9" descr="A close-up of a rectangular object&#10;&#10;Description automatically generated">
              <a:extLst>
                <a:ext uri="{FF2B5EF4-FFF2-40B4-BE49-F238E27FC236}">
                  <a16:creationId xmlns:a16="http://schemas.microsoft.com/office/drawing/2014/main" id="{8495760D-DC0D-0FAC-0525-47FDAC79B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0389" y="3936947"/>
              <a:ext cx="1955985" cy="1955985"/>
            </a:xfrm>
            <a:prstGeom prst="rect">
              <a:avLst/>
            </a:prstGeom>
          </p:spPr>
        </p:pic>
      </p:grpSp>
      <p:sp>
        <p:nvSpPr>
          <p:cNvPr id="21" name="Plus Sign 20">
            <a:extLst>
              <a:ext uri="{FF2B5EF4-FFF2-40B4-BE49-F238E27FC236}">
                <a16:creationId xmlns:a16="http://schemas.microsoft.com/office/drawing/2014/main" id="{9C7C700B-C5E1-4368-5267-F8E6B124D4EC}"/>
              </a:ext>
            </a:extLst>
          </p:cNvPr>
          <p:cNvSpPr/>
          <p:nvPr/>
        </p:nvSpPr>
        <p:spPr>
          <a:xfrm>
            <a:off x="3248076" y="3590977"/>
            <a:ext cx="579422" cy="612685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8E8E97-0232-95C6-BDB9-A8B96CB920CF}"/>
              </a:ext>
            </a:extLst>
          </p:cNvPr>
          <p:cNvCxnSpPr>
            <a:cxnSpLocks/>
          </p:cNvCxnSpPr>
          <p:nvPr/>
        </p:nvCxnSpPr>
        <p:spPr>
          <a:xfrm>
            <a:off x="6988080" y="1209822"/>
            <a:ext cx="0" cy="564817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5F22D3E-5981-0994-518F-AD6AC89C64FA}"/>
              </a:ext>
            </a:extLst>
          </p:cNvPr>
          <p:cNvGrpSpPr/>
          <p:nvPr/>
        </p:nvGrpSpPr>
        <p:grpSpPr>
          <a:xfrm>
            <a:off x="7857564" y="2302843"/>
            <a:ext cx="2758258" cy="3023804"/>
            <a:chOff x="8681584" y="2191162"/>
            <a:chExt cx="2758258" cy="302380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DDB1990-ED35-CC46-2AF1-1A4FB479AE25}"/>
                </a:ext>
              </a:extLst>
            </p:cNvPr>
            <p:cNvSpPr txBox="1"/>
            <p:nvPr/>
          </p:nvSpPr>
          <p:spPr>
            <a:xfrm>
              <a:off x="8988881" y="2191162"/>
              <a:ext cx="21436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</a:rPr>
                <a:t>DX80DR9MQ45VA3C</a:t>
              </a: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pic>
          <p:nvPicPr>
            <p:cNvPr id="27" name="Picture 26" descr="A black rectangular object with clear top&#10;&#10;Description automatically generated">
              <a:extLst>
                <a:ext uri="{FF2B5EF4-FFF2-40B4-BE49-F238E27FC236}">
                  <a16:creationId xmlns:a16="http://schemas.microsoft.com/office/drawing/2014/main" id="{B705A481-F434-B302-BC3A-FFBAB4412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1584" y="2375828"/>
              <a:ext cx="2758258" cy="2758258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77CD49C-35E2-F05F-D1FB-BB6A3BCB3D60}"/>
                </a:ext>
              </a:extLst>
            </p:cNvPr>
            <p:cNvSpPr txBox="1"/>
            <p:nvPr/>
          </p:nvSpPr>
          <p:spPr>
            <a:xfrm>
              <a:off x="9062834" y="4845634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$399 USD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DEC3ED3-55E5-280D-C44A-A150530733C4}"/>
              </a:ext>
            </a:extLst>
          </p:cNvPr>
          <p:cNvSpPr txBox="1"/>
          <p:nvPr/>
        </p:nvSpPr>
        <p:spPr>
          <a:xfrm>
            <a:off x="7857564" y="1289067"/>
            <a:ext cx="2684251" cy="646331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4F4F4F"/>
                </a:solidFill>
                <a:latin typeface="Calibri"/>
                <a:cs typeface="Arial" pitchFamily="34" charset="0"/>
              </a:rPr>
              <a:t>3 Axis MH solutions for battery powered systems</a:t>
            </a:r>
            <a:endParaRPr kumimoji="0" lang="en-US" b="1" i="0" u="none" strike="noStrike" kern="1200" cap="none" spc="0" normalizeH="0" baseline="0" noProof="0">
              <a:ln>
                <a:noFill/>
              </a:ln>
              <a:solidFill>
                <a:srgbClr val="4F4F4F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BDA381-5742-B4D2-EC41-370F5DC44DAB}"/>
              </a:ext>
            </a:extLst>
          </p:cNvPr>
          <p:cNvSpPr txBox="1"/>
          <p:nvPr/>
        </p:nvSpPr>
        <p:spPr>
          <a:xfrm>
            <a:off x="242394" y="785887"/>
            <a:ext cx="280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4F4F"/>
                </a:solidFill>
                <a:latin typeface="Calibri"/>
              </a:rPr>
              <a:t>DX80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</a:rPr>
              <a:t>DR9MQ45VT3-5QD NB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4F4F"/>
                </a:solidFill>
                <a:latin typeface="Calibri"/>
                <a:cs typeface="Arial" pitchFamily="34" charset="0"/>
              </a:rPr>
              <a:t>(MH Battery)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4F4F4F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7E0EB3B-FAAC-6902-BEEF-B2ADC93D4173}"/>
              </a:ext>
            </a:extLst>
          </p:cNvPr>
          <p:cNvGrpSpPr/>
          <p:nvPr/>
        </p:nvGrpSpPr>
        <p:grpSpPr>
          <a:xfrm>
            <a:off x="476057" y="4048951"/>
            <a:ext cx="2241249" cy="2484406"/>
            <a:chOff x="471530" y="4048951"/>
            <a:chExt cx="2241249" cy="248440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21F2919-E579-D39B-BB19-BEE56E3CE2C9}"/>
                </a:ext>
              </a:extLst>
            </p:cNvPr>
            <p:cNvSpPr txBox="1"/>
            <p:nvPr/>
          </p:nvSpPr>
          <p:spPr>
            <a:xfrm>
              <a:off x="471530" y="4048951"/>
              <a:ext cx="22412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</a:rPr>
                <a:t>R70SR9MQ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(Line Powered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Serial or MH Radio)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1468783-35D5-8A6D-9CE7-5422A59B4615}"/>
                </a:ext>
              </a:extLst>
            </p:cNvPr>
            <p:cNvSpPr txBox="1"/>
            <p:nvPr/>
          </p:nvSpPr>
          <p:spPr>
            <a:xfrm>
              <a:off x="536101" y="6164025"/>
              <a:ext cx="2112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$214 USD</a:t>
              </a: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CAB9725-9CF6-1FF8-0944-246CE8657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8967" y="5019218"/>
              <a:ext cx="906375" cy="1172721"/>
            </a:xfrm>
            <a:prstGeom prst="rect">
              <a:avLst/>
            </a:prstGeom>
          </p:spPr>
        </p:pic>
      </p:grpSp>
      <p:pic>
        <p:nvPicPr>
          <p:cNvPr id="20" name="Picture 19" descr="A close-up of a black rectangular object&#10;&#10;AI-generated content may be incorrect.">
            <a:extLst>
              <a:ext uri="{FF2B5EF4-FFF2-40B4-BE49-F238E27FC236}">
                <a16:creationId xmlns:a16="http://schemas.microsoft.com/office/drawing/2014/main" id="{1A6A70ED-CA7A-0328-CF84-5D147206BC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2" t="10195" r="24790" b="9712"/>
          <a:stretch/>
        </p:blipFill>
        <p:spPr>
          <a:xfrm>
            <a:off x="972235" y="1364997"/>
            <a:ext cx="1248892" cy="206415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D792DC0-43E7-0BC8-7828-3F1D8B0E0033}"/>
              </a:ext>
            </a:extLst>
          </p:cNvPr>
          <p:cNvSpPr txBox="1"/>
          <p:nvPr/>
        </p:nvSpPr>
        <p:spPr>
          <a:xfrm>
            <a:off x="540628" y="3433422"/>
            <a:ext cx="2112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4F4F4F"/>
                </a:solidFill>
                <a:latin typeface="Calibri"/>
                <a:cs typeface="Arial" pitchFamily="34" charset="0"/>
              </a:rPr>
              <a:t>List Price $349 USD</a:t>
            </a:r>
          </a:p>
        </p:txBody>
      </p:sp>
    </p:spTree>
    <p:extLst>
      <p:ext uri="{BB962C8B-B14F-4D97-AF65-F5344CB8AC3E}">
        <p14:creationId xmlns:p14="http://schemas.microsoft.com/office/powerpoint/2010/main" val="1212904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6583A-8466-00EA-0034-57F12AF3F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080C13E-8AAA-0D0E-7ED2-921A2B9C7F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884" y="3044281"/>
            <a:ext cx="10039350" cy="847725"/>
          </a:xfrm>
        </p:spPr>
        <p:txBody>
          <a:bodyPr lIns="91440" tIns="45720" rIns="91440" bIns="45720">
            <a:normAutofit/>
          </a:bodyPr>
          <a:lstStyle/>
          <a:p>
            <a:pPr marL="0" indent="0">
              <a:buNone/>
            </a:pPr>
            <a:r>
              <a:rPr lang="en-US" b="1"/>
              <a:t>Wireless 2-Axis Solutions</a:t>
            </a:r>
          </a:p>
        </p:txBody>
      </p:sp>
    </p:spTree>
    <p:extLst>
      <p:ext uri="{BB962C8B-B14F-4D97-AF65-F5344CB8AC3E}">
        <p14:creationId xmlns:p14="http://schemas.microsoft.com/office/powerpoint/2010/main" val="1032896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3B6D7-3C5C-71B1-86D0-28B21C363DE2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Wireless 2 axis solutions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FB3B3E-AC22-36D2-E139-E5DCFBC2403C}"/>
              </a:ext>
            </a:extLst>
          </p:cNvPr>
          <p:cNvGrpSpPr/>
          <p:nvPr/>
        </p:nvGrpSpPr>
        <p:grpSpPr>
          <a:xfrm>
            <a:off x="4489225" y="1104528"/>
            <a:ext cx="1995759" cy="2390278"/>
            <a:chOff x="7233319" y="3752282"/>
            <a:chExt cx="1995759" cy="239027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08228D6-E685-9903-7591-68A2D19BC677}"/>
                </a:ext>
              </a:extLst>
            </p:cNvPr>
            <p:cNvSpPr txBox="1"/>
            <p:nvPr/>
          </p:nvSpPr>
          <p:spPr>
            <a:xfrm>
              <a:off x="7665176" y="3752282"/>
              <a:ext cx="11320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QM30VT1</a:t>
              </a: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6988A8C-5409-29CC-D53B-FD517370F21C}"/>
                </a:ext>
              </a:extLst>
            </p:cNvPr>
            <p:cNvSpPr txBox="1"/>
            <p:nvPr/>
          </p:nvSpPr>
          <p:spPr>
            <a:xfrm>
              <a:off x="7233319" y="5773228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</a:t>
              </a:r>
              <a:r>
                <a:rPr lang="en-US">
                  <a:solidFill>
                    <a:srgbClr val="4F4F4F"/>
                  </a:solidFill>
                  <a:latin typeface="Calibri"/>
                </a:rPr>
                <a:t>279</a:t>
              </a:r>
              <a:r>
                <a:rPr lang="en-US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 USD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A63EE1A-01BB-9CED-325D-A5735A030ABC}"/>
              </a:ext>
            </a:extLst>
          </p:cNvPr>
          <p:cNvGrpSpPr/>
          <p:nvPr/>
        </p:nvGrpSpPr>
        <p:grpSpPr>
          <a:xfrm>
            <a:off x="4489224" y="3757731"/>
            <a:ext cx="1995759" cy="2390278"/>
            <a:chOff x="9660502" y="3752282"/>
            <a:chExt cx="1995759" cy="239027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791821D-01A9-4D19-C886-9ECEEA35286A}"/>
                </a:ext>
              </a:extLst>
            </p:cNvPr>
            <p:cNvSpPr txBox="1"/>
            <p:nvPr/>
          </p:nvSpPr>
          <p:spPr>
            <a:xfrm>
              <a:off x="9680389" y="3752282"/>
              <a:ext cx="19559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QM30VT1-SS</a:t>
              </a: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CEE7BEC-B8F0-8078-6083-FC9505E75B46}"/>
                </a:ext>
              </a:extLst>
            </p:cNvPr>
            <p:cNvSpPr txBox="1"/>
            <p:nvPr/>
          </p:nvSpPr>
          <p:spPr>
            <a:xfrm>
              <a:off x="9660502" y="5773228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$480 USD</a:t>
              </a:r>
            </a:p>
          </p:txBody>
        </p:sp>
      </p:grpSp>
      <p:sp>
        <p:nvSpPr>
          <p:cNvPr id="21" name="Plus Sign 20">
            <a:extLst>
              <a:ext uri="{FF2B5EF4-FFF2-40B4-BE49-F238E27FC236}">
                <a16:creationId xmlns:a16="http://schemas.microsoft.com/office/drawing/2014/main" id="{4F32B416-74D5-AA7B-2458-C0C59CEBA588}"/>
              </a:ext>
            </a:extLst>
          </p:cNvPr>
          <p:cNvSpPr/>
          <p:nvPr/>
        </p:nvSpPr>
        <p:spPr>
          <a:xfrm>
            <a:off x="3526508" y="3403285"/>
            <a:ext cx="579422" cy="612685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BCEE975-A7E9-37A8-1DCE-2E6AB37B8BF3}"/>
              </a:ext>
            </a:extLst>
          </p:cNvPr>
          <p:cNvGrpSpPr/>
          <p:nvPr/>
        </p:nvGrpSpPr>
        <p:grpSpPr>
          <a:xfrm>
            <a:off x="981592" y="768319"/>
            <a:ext cx="2331573" cy="2726487"/>
            <a:chOff x="1098064" y="1010450"/>
            <a:chExt cx="2331573" cy="2726487"/>
          </a:xfrm>
        </p:grpSpPr>
        <p:pic>
          <p:nvPicPr>
            <p:cNvPr id="14" name="Picture 13" descr="A close-up of a black device&#10;&#10;Description automatically generated">
              <a:extLst>
                <a:ext uri="{FF2B5EF4-FFF2-40B4-BE49-F238E27FC236}">
                  <a16:creationId xmlns:a16="http://schemas.microsoft.com/office/drawing/2014/main" id="{A6F87C8E-1AFF-13B0-1FA2-CE2FEF996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064" y="1253173"/>
              <a:ext cx="2331573" cy="233157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0A8296F-5052-5926-F9AB-4B481C1E85B5}"/>
                </a:ext>
              </a:extLst>
            </p:cNvPr>
            <p:cNvSpPr txBox="1"/>
            <p:nvPr/>
          </p:nvSpPr>
          <p:spPr>
            <a:xfrm>
              <a:off x="1415829" y="1010450"/>
              <a:ext cx="16960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</a:rPr>
                <a:t>DX80N9Q45VTP</a:t>
              </a: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B558AEC-DB4C-0E03-5536-3C33E356A9C5}"/>
                </a:ext>
              </a:extLst>
            </p:cNvPr>
            <p:cNvSpPr txBox="1"/>
            <p:nvPr/>
          </p:nvSpPr>
          <p:spPr>
            <a:xfrm>
              <a:off x="1265971" y="3367605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$321 USD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D7B4885-3D63-B4F6-D459-3E62209CED0B}"/>
              </a:ext>
            </a:extLst>
          </p:cNvPr>
          <p:cNvGrpSpPr/>
          <p:nvPr/>
        </p:nvGrpSpPr>
        <p:grpSpPr>
          <a:xfrm>
            <a:off x="768250" y="3757731"/>
            <a:ext cx="2758258" cy="2874372"/>
            <a:chOff x="884721" y="3926059"/>
            <a:chExt cx="2758258" cy="2874372"/>
          </a:xfrm>
        </p:grpSpPr>
        <p:pic>
          <p:nvPicPr>
            <p:cNvPr id="12" name="Picture 11" descr="A black rectangular device with a clear glass cover&#10;&#10;Description automatically generated">
              <a:extLst>
                <a:ext uri="{FF2B5EF4-FFF2-40B4-BE49-F238E27FC236}">
                  <a16:creationId xmlns:a16="http://schemas.microsoft.com/office/drawing/2014/main" id="{56AE6088-EFF8-6D21-33FE-16D8EC7AE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721" y="3984116"/>
              <a:ext cx="2758258" cy="275825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A74C7D-87D6-C99A-F55A-923A3CFE0C5D}"/>
                </a:ext>
              </a:extLst>
            </p:cNvPr>
            <p:cNvSpPr txBox="1"/>
            <p:nvPr/>
          </p:nvSpPr>
          <p:spPr>
            <a:xfrm>
              <a:off x="1344496" y="3926059"/>
              <a:ext cx="18387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</a:rPr>
                <a:t>DX80N9Q45VTPD</a:t>
              </a: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0F48929-ACEF-8B25-295E-63C3C464CEE3}"/>
                </a:ext>
              </a:extLst>
            </p:cNvPr>
            <p:cNvSpPr txBox="1"/>
            <p:nvPr/>
          </p:nvSpPr>
          <p:spPr>
            <a:xfrm>
              <a:off x="1265971" y="6431099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$374 USD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46930462-9957-F3A9-B360-134F638A8DC5}"/>
              </a:ext>
            </a:extLst>
          </p:cNvPr>
          <p:cNvSpPr txBox="1"/>
          <p:nvPr/>
        </p:nvSpPr>
        <p:spPr>
          <a:xfrm>
            <a:off x="8323959" y="256895"/>
            <a:ext cx="2684251" cy="646331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4F4F4F"/>
                </a:solidFill>
                <a:latin typeface="Calibri"/>
                <a:cs typeface="Arial" pitchFamily="34" charset="0"/>
              </a:rPr>
              <a:t>2 Axis Performance solutions live on</a:t>
            </a:r>
            <a:endParaRPr kumimoji="0" lang="en-US" b="1" i="0" u="none" strike="noStrike" kern="1200" cap="none" spc="0" normalizeH="0" baseline="0" noProof="0">
              <a:ln>
                <a:noFill/>
              </a:ln>
              <a:solidFill>
                <a:srgbClr val="4F4F4F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C6A9CBC-23E6-E871-F3D6-157B66479B96}"/>
              </a:ext>
            </a:extLst>
          </p:cNvPr>
          <p:cNvCxnSpPr>
            <a:cxnSpLocks/>
          </p:cNvCxnSpPr>
          <p:nvPr/>
        </p:nvCxnSpPr>
        <p:spPr>
          <a:xfrm>
            <a:off x="6988080" y="1209822"/>
            <a:ext cx="0" cy="564817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8113F69-BA24-C57D-00D6-2D3A82DC931C}"/>
              </a:ext>
            </a:extLst>
          </p:cNvPr>
          <p:cNvGrpSpPr/>
          <p:nvPr/>
        </p:nvGrpSpPr>
        <p:grpSpPr>
          <a:xfrm>
            <a:off x="7857564" y="2302843"/>
            <a:ext cx="2758258" cy="3023804"/>
            <a:chOff x="8681584" y="2191162"/>
            <a:chExt cx="2758258" cy="302380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0C763F-E271-2D46-089E-F6D486DC9B17}"/>
                </a:ext>
              </a:extLst>
            </p:cNvPr>
            <p:cNvSpPr txBox="1"/>
            <p:nvPr/>
          </p:nvSpPr>
          <p:spPr>
            <a:xfrm>
              <a:off x="9206120" y="2191162"/>
              <a:ext cx="17091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</a:rPr>
                <a:t>DX80</a:t>
              </a:r>
              <a:r>
                <a:rPr lang="en-US">
                  <a:solidFill>
                    <a:srgbClr val="4F4F4F"/>
                  </a:solidFill>
                  <a:latin typeface="Calibri"/>
                </a:rPr>
                <a:t>N9</a:t>
              </a:r>
              <a:r>
                <a: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</a:rPr>
                <a:t>Q45VAC</a:t>
              </a: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pic>
          <p:nvPicPr>
            <p:cNvPr id="18" name="Picture 17" descr="A black rectangular object with clear top&#10;&#10;Description automatically generated">
              <a:extLst>
                <a:ext uri="{FF2B5EF4-FFF2-40B4-BE49-F238E27FC236}">
                  <a16:creationId xmlns:a16="http://schemas.microsoft.com/office/drawing/2014/main" id="{DF25940E-356A-C333-7B45-E210453C2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1584" y="2375828"/>
              <a:ext cx="2758258" cy="275825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6B0C57B-CE03-55FD-28D1-9DE807C058D7}"/>
                </a:ext>
              </a:extLst>
            </p:cNvPr>
            <p:cNvSpPr txBox="1"/>
            <p:nvPr/>
          </p:nvSpPr>
          <p:spPr>
            <a:xfrm>
              <a:off x="9062834" y="4845634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$348 USD</a:t>
              </a:r>
            </a:p>
          </p:txBody>
        </p:sp>
      </p:grpSp>
      <p:pic>
        <p:nvPicPr>
          <p:cNvPr id="26" name="Picture 25" descr="A close-up of a rectangular object&#10;&#10;AI-generated content may be incorrect.">
            <a:extLst>
              <a:ext uri="{FF2B5EF4-FFF2-40B4-BE49-F238E27FC236}">
                <a16:creationId xmlns:a16="http://schemas.microsoft.com/office/drawing/2014/main" id="{61C303A3-E60D-4139-3B7D-0860BCD115D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196" y="4063552"/>
            <a:ext cx="1787526" cy="1787526"/>
          </a:xfrm>
          <a:prstGeom prst="rect">
            <a:avLst/>
          </a:prstGeom>
        </p:spPr>
      </p:pic>
      <p:pic>
        <p:nvPicPr>
          <p:cNvPr id="28" name="Picture 27" descr="A black square object with white text&#10;&#10;AI-generated content may be incorrect.">
            <a:extLst>
              <a:ext uri="{FF2B5EF4-FFF2-40B4-BE49-F238E27FC236}">
                <a16:creationId xmlns:a16="http://schemas.microsoft.com/office/drawing/2014/main" id="{7013BFEB-59E4-9F52-9B6D-E9E21259B3C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338" y="1369243"/>
            <a:ext cx="1787527" cy="178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67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CB0AE-975C-64EA-74E8-B80937549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QM30VT3: Launch Sales Resources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83E777E-0AC2-C25D-A17F-C60159E2E251}"/>
              </a:ext>
            </a:extLst>
          </p:cNvPr>
          <p:cNvSpPr txBox="1">
            <a:spLocks/>
          </p:cNvSpPr>
          <p:nvPr/>
        </p:nvSpPr>
        <p:spPr>
          <a:xfrm>
            <a:off x="128795" y="1003292"/>
            <a:ext cx="3733958" cy="4222115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defRPr sz="22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31825" indent="-2921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2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2pPr>
            <a:lvl3pPr marL="914400" indent="-28257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•"/>
              <a:defRPr sz="22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3pPr>
            <a:lvl4pPr marL="1254125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2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4pPr>
            <a:lvl5pPr marL="1604963" indent="-350838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»"/>
              <a:defRPr sz="22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QM30VT3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Sell Sheet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Videos</a:t>
            </a:r>
          </a:p>
          <a:p>
            <a:pPr marL="631825" marR="0" lvl="1" indent="-2921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Tx/>
              <a:buFont typeface="Arial" pitchFamily="34" charset="0"/>
              <a:buChar char="–"/>
              <a:tabLst/>
              <a:defRPr/>
            </a:pPr>
            <a:r>
              <a:rPr lang="en-US" sz="1600" dirty="0">
                <a:latin typeface="Calibri"/>
                <a:cs typeface="Arial"/>
              </a:rPr>
              <a:t>QM30VT3 Vibration Basics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  <a:p>
            <a:pPr marL="631825" marR="0" lvl="1" indent="-2921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How to Install/Best Practices</a:t>
            </a:r>
          </a:p>
          <a:p>
            <a:pPr marL="631825" marR="0" lvl="1" indent="-2921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How to use Vibe-IQ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Part Pages:</a:t>
            </a:r>
          </a:p>
          <a:p>
            <a:pPr marL="631825" marR="0" lvl="1" indent="-2921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QM30VT3 Modbus</a:t>
            </a:r>
          </a:p>
          <a:p>
            <a:pPr marL="631825" marR="0" lvl="1" indent="-2921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Tx/>
              <a:buFont typeface="Arial" pitchFamily="34" charset="0"/>
              <a:buChar char="–"/>
              <a:tabLst/>
              <a:defRPr/>
            </a:pPr>
            <a:r>
              <a:rPr lang="en-US" sz="1600" dirty="0">
                <a:latin typeface="Calibri"/>
                <a:cs typeface="Arial"/>
              </a:rPr>
              <a:t>Q45VA3C All-in-One</a:t>
            </a:r>
          </a:p>
          <a:p>
            <a:pPr marL="631825" marR="0" lvl="1" indent="-2921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Q45VT3 Radio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tabLst/>
              <a:defRPr/>
            </a:pPr>
            <a:r>
              <a:rPr lang="en-US" sz="1600" dirty="0">
                <a:latin typeface="Calibri"/>
                <a:cs typeface="Arial"/>
              </a:rPr>
              <a:t>Application Images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Data Sheets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3B5CD3-20A5-340E-CF32-C38A7816E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8745" y="911905"/>
            <a:ext cx="2032504" cy="26479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22DE0B-0B62-0EC0-4C1A-3B69F950F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3956" y="911905"/>
            <a:ext cx="4140381" cy="26566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831EA5D-A205-7E97-5231-D890975A59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7045" y="911905"/>
            <a:ext cx="2048495" cy="2647949"/>
          </a:xfrm>
          <a:prstGeom prst="rect">
            <a:avLst/>
          </a:prstGeom>
        </p:spPr>
      </p:pic>
      <p:pic>
        <p:nvPicPr>
          <p:cNvPr id="18" name="Picture 17" descr="A close-up of a fan&#10;&#10;AI-generated content may be incorrect.">
            <a:extLst>
              <a:ext uri="{FF2B5EF4-FFF2-40B4-BE49-F238E27FC236}">
                <a16:creationId xmlns:a16="http://schemas.microsoft.com/office/drawing/2014/main" id="{107D3F34-FDB8-98CE-0656-BADA93BA6F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709" y="4436938"/>
            <a:ext cx="2311598" cy="1732774"/>
          </a:xfrm>
          <a:prstGeom prst="rect">
            <a:avLst/>
          </a:prstGeom>
        </p:spPr>
      </p:pic>
      <p:pic>
        <p:nvPicPr>
          <p:cNvPr id="20" name="Picture 19" descr="A close-up of a machine&#10;&#10;AI-generated content may be incorrect.">
            <a:extLst>
              <a:ext uri="{FF2B5EF4-FFF2-40B4-BE49-F238E27FC236}">
                <a16:creationId xmlns:a16="http://schemas.microsoft.com/office/drawing/2014/main" id="{EC37D4DD-E00D-B7AC-F55C-6626F43599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537" y="3760072"/>
            <a:ext cx="2311598" cy="173277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76043FB-1DBF-C59B-6441-FFBD4E7B21F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13021"/>
          <a:stretch/>
        </p:blipFill>
        <p:spPr>
          <a:xfrm>
            <a:off x="3858594" y="3686411"/>
            <a:ext cx="2213651" cy="154032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6D5CC49-9E6C-B68A-3C48-E60BA7259B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9939" y="5225407"/>
            <a:ext cx="2311598" cy="133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89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68_VT3_full-video_NO-subs_ap">
            <a:hlinkClick r:id="" action="ppaction://media"/>
            <a:extLst>
              <a:ext uri="{FF2B5EF4-FFF2-40B4-BE49-F238E27FC236}">
                <a16:creationId xmlns:a16="http://schemas.microsoft.com/office/drawing/2014/main" id="{749E7203-BF88-98D9-2F2E-1F90946F1A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24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7DCD6-FAC9-D749-6F20-8B6DF5B34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D399B-46AB-9EF9-58CA-778A41C7938A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343434"/>
                </a:solidFill>
              </a:rPr>
              <a:t>3-Axis Vibration Sensors</a:t>
            </a: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E1431BFE-9459-05CB-C018-2D417A9DEA5A}"/>
              </a:ext>
            </a:extLst>
          </p:cNvPr>
          <p:cNvSpPr txBox="1">
            <a:spLocks/>
          </p:cNvSpPr>
          <p:nvPr/>
        </p:nvSpPr>
        <p:spPr>
          <a:xfrm>
            <a:off x="6096000" y="922063"/>
            <a:ext cx="5712178" cy="520981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90563" indent="-350838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2pPr>
            <a:lvl3pPr marL="1031875" indent="-2921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•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3pPr>
            <a:lvl4pPr marL="1371600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4pPr>
            <a:lvl5pPr marL="1711325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»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3 axes of calculated overall scalar data</a:t>
            </a:r>
          </a:p>
          <a:p>
            <a:pPr lvl="1"/>
            <a:r>
              <a:rPr lang="en-US" sz="1800" dirty="0"/>
              <a:t>Ultra Low Noise 3</a:t>
            </a:r>
            <a:r>
              <a:rPr lang="en-US" sz="1800" baseline="30000" dirty="0"/>
              <a:t>rd</a:t>
            </a:r>
            <a:r>
              <a:rPr lang="en-US" sz="1800" dirty="0"/>
              <a:t> axis has improved accuracy over competitive tri-axial sensors </a:t>
            </a:r>
          </a:p>
          <a:p>
            <a:pPr lvl="1"/>
            <a:r>
              <a:rPr lang="en-US" sz="1800"/>
              <a:t>New overall metrics </a:t>
            </a:r>
            <a:r>
              <a:rPr lang="en-US" sz="1800" dirty="0"/>
              <a:t>added for additional flexibility in data monitoring</a:t>
            </a:r>
          </a:p>
          <a:p>
            <a:r>
              <a:rPr lang="en-US" sz="1800" dirty="0"/>
              <a:t>Onboard Vibe-IQ auto thresholding</a:t>
            </a:r>
          </a:p>
          <a:p>
            <a:pPr lvl="1"/>
            <a:r>
              <a:rPr lang="en-US" sz="1800" dirty="0"/>
              <a:t>No longer required to have a Script running on our gateways to get the benefit of Machine Learning</a:t>
            </a:r>
          </a:p>
          <a:p>
            <a:r>
              <a:rPr lang="en-US" sz="1800" dirty="0"/>
              <a:t>NEW! High Frequency Enveloping (HFE)</a:t>
            </a:r>
          </a:p>
          <a:p>
            <a:pPr lvl="1"/>
            <a:r>
              <a:rPr lang="en-US" sz="1800" dirty="0"/>
              <a:t>Standard sensor can monitor assets that we previously were not able to</a:t>
            </a:r>
          </a:p>
          <a:p>
            <a:r>
              <a:rPr lang="en-US" sz="1800" dirty="0"/>
              <a:t>NEW! Adjustable Fmax and Sample Length</a:t>
            </a:r>
          </a:p>
          <a:p>
            <a:pPr lvl="1"/>
            <a:r>
              <a:rPr lang="en-US" sz="1800" dirty="0"/>
              <a:t>Users have expanded capabilities to configure the sensor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8C3394E-59BF-7C90-6CAC-E2BC4121B0F4}"/>
              </a:ext>
            </a:extLst>
          </p:cNvPr>
          <p:cNvGrpSpPr/>
          <p:nvPr/>
        </p:nvGrpSpPr>
        <p:grpSpPr>
          <a:xfrm>
            <a:off x="633743" y="4216770"/>
            <a:ext cx="1995759" cy="2390278"/>
            <a:chOff x="7233319" y="3752282"/>
            <a:chExt cx="1995759" cy="239027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4D9506D-C9E6-ACEA-A2A9-C71D0B91B4E7}"/>
                </a:ext>
              </a:extLst>
            </p:cNvPr>
            <p:cNvSpPr txBox="1"/>
            <p:nvPr/>
          </p:nvSpPr>
          <p:spPr>
            <a:xfrm>
              <a:off x="7394270" y="3752282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QM30VT3-MQP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7E45BCD-7A13-C98A-D18A-B4EA2B44F971}"/>
                </a:ext>
              </a:extLst>
            </p:cNvPr>
            <p:cNvSpPr txBox="1"/>
            <p:nvPr/>
          </p:nvSpPr>
          <p:spPr>
            <a:xfrm>
              <a:off x="7233319" y="5773228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$320 USD</a:t>
              </a:r>
            </a:p>
          </p:txBody>
        </p:sp>
        <p:pic>
          <p:nvPicPr>
            <p:cNvPr id="4" name="Picture 3" descr="A black square object with white text&#10;&#10;Description automatically generated">
              <a:extLst>
                <a:ext uri="{FF2B5EF4-FFF2-40B4-BE49-F238E27FC236}">
                  <a16:creationId xmlns:a16="http://schemas.microsoft.com/office/drawing/2014/main" id="{7C700AEE-722E-B065-0FC5-EEBA17857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3206" y="3936948"/>
              <a:ext cx="1955985" cy="1955985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CC9C5E2-720D-23CC-1A5B-C480D8997026}"/>
              </a:ext>
            </a:extLst>
          </p:cNvPr>
          <p:cNvGrpSpPr/>
          <p:nvPr/>
        </p:nvGrpSpPr>
        <p:grpSpPr>
          <a:xfrm>
            <a:off x="3496959" y="4216770"/>
            <a:ext cx="1995759" cy="2390278"/>
            <a:chOff x="9660502" y="3752282"/>
            <a:chExt cx="1995759" cy="239027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6E2D008-7F11-97B1-6996-E07336612F41}"/>
                </a:ext>
              </a:extLst>
            </p:cNvPr>
            <p:cNvSpPr txBox="1"/>
            <p:nvPr/>
          </p:nvSpPr>
          <p:spPr>
            <a:xfrm>
              <a:off x="9680389" y="3752282"/>
              <a:ext cx="19559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QM30VT3-SS-MQP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C846984-754A-3433-4FF1-6E10B68C2C27}"/>
                </a:ext>
              </a:extLst>
            </p:cNvPr>
            <p:cNvSpPr txBox="1"/>
            <p:nvPr/>
          </p:nvSpPr>
          <p:spPr>
            <a:xfrm>
              <a:off x="9660502" y="5773228"/>
              <a:ext cx="1995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List Price $457 USD</a:t>
              </a:r>
            </a:p>
          </p:txBody>
        </p:sp>
        <p:pic>
          <p:nvPicPr>
            <p:cNvPr id="6" name="Picture 5" descr="A close-up of a rectangular object&#10;&#10;Description automatically generated">
              <a:extLst>
                <a:ext uri="{FF2B5EF4-FFF2-40B4-BE49-F238E27FC236}">
                  <a16:creationId xmlns:a16="http://schemas.microsoft.com/office/drawing/2014/main" id="{51F34B73-F760-49E9-927C-6DEA312B1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0389" y="3936947"/>
              <a:ext cx="1955985" cy="1955985"/>
            </a:xfrm>
            <a:prstGeom prst="rect">
              <a:avLst/>
            </a:prstGeom>
          </p:spPr>
        </p:pic>
      </p:grpSp>
      <p:pic>
        <p:nvPicPr>
          <p:cNvPr id="7" name="Picture 6" descr="A close-up of a metal object&#10;&#10;Description automatically generated">
            <a:extLst>
              <a:ext uri="{FF2B5EF4-FFF2-40B4-BE49-F238E27FC236}">
                <a16:creationId xmlns:a16="http://schemas.microsoft.com/office/drawing/2014/main" id="{994517FA-6115-A545-C513-959D896E18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3"/>
          <a:stretch/>
        </p:blipFill>
        <p:spPr>
          <a:xfrm>
            <a:off x="633743" y="922063"/>
            <a:ext cx="4858975" cy="320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21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809C9-9D57-1404-07C9-7B197177A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49E95F0-B57A-9B9A-0768-9BA9A96B5C14}"/>
              </a:ext>
            </a:extLst>
          </p:cNvPr>
          <p:cNvSpPr txBox="1">
            <a:spLocks/>
          </p:cNvSpPr>
          <p:nvPr/>
        </p:nvSpPr>
        <p:spPr>
          <a:xfrm>
            <a:off x="837681" y="326340"/>
            <a:ext cx="4831356" cy="47708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90563" indent="-350838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2pPr>
            <a:lvl3pPr marL="1031875" indent="-2921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•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3pPr>
            <a:lvl4pPr marL="1371600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4pPr>
            <a:lvl5pPr marL="1711325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»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Onboard Vibe-IQ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048AEC1D-E0C2-6F98-CD89-F9C9AE7F392F}"/>
              </a:ext>
            </a:extLst>
          </p:cNvPr>
          <p:cNvSpPr txBox="1">
            <a:spLocks/>
          </p:cNvSpPr>
          <p:nvPr/>
        </p:nvSpPr>
        <p:spPr>
          <a:xfrm>
            <a:off x="480599" y="1267390"/>
            <a:ext cx="5108407" cy="516096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90563" indent="-350838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2pPr>
            <a:lvl3pPr marL="1031875" indent="-2921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•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3pPr>
            <a:lvl4pPr marL="1371600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4pPr>
            <a:lvl5pPr marL="1711325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»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Vibe-IQ</a:t>
            </a:r>
            <a:r>
              <a:rPr lang="en-US" sz="1800" dirty="0"/>
              <a:t> is a Machine Learning Algorithm developed by Banner Engineering to simplify setting alerts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Baselines equipment by monitoring </a:t>
            </a:r>
            <a:r>
              <a:rPr lang="en-US" sz="1800" b="1" dirty="0"/>
              <a:t>RMS Velocity </a:t>
            </a:r>
            <a:r>
              <a:rPr lang="en-US" sz="1800" dirty="0"/>
              <a:t>and </a:t>
            </a:r>
            <a:r>
              <a:rPr lang="en-US" sz="1800" b="1" dirty="0"/>
              <a:t>High-Frequency RMS Acceleration </a:t>
            </a:r>
            <a:r>
              <a:rPr lang="en-US" sz="1800" dirty="0"/>
              <a:t>digital overall metrics in all 3 axes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Sets </a:t>
            </a:r>
            <a:r>
              <a:rPr lang="en-US" sz="1800" b="1" dirty="0"/>
              <a:t>Warning</a:t>
            </a:r>
            <a:r>
              <a:rPr lang="en-US" sz="1800" dirty="0"/>
              <a:t> and </a:t>
            </a:r>
            <a:r>
              <a:rPr lang="en-US" sz="1800" b="1" dirty="0"/>
              <a:t>Alarm</a:t>
            </a:r>
            <a:r>
              <a:rPr lang="en-US" sz="1800" dirty="0"/>
              <a:t> thresholds for each of the baseline values automatically based how the equipment is running now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Run Flag </a:t>
            </a:r>
            <a:r>
              <a:rPr lang="en-US" sz="1800" dirty="0"/>
              <a:t>disregards any samples that are taken when the machine is not operational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Baseline time and sample frequency are adjustable to ensure an accurate snapshot of what normal operation is for every asset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378331-7170-DC0E-0BE7-23493D499C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152"/>
          <a:stretch/>
        </p:blipFill>
        <p:spPr>
          <a:xfrm>
            <a:off x="6096000" y="355524"/>
            <a:ext cx="5545029" cy="30364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DDFDAA-67A7-3528-3D42-2893742286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391938"/>
            <a:ext cx="5545029" cy="30364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C49397-09F7-10D1-7597-410EE8DBA2D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826" b="10906"/>
          <a:stretch/>
        </p:blipFill>
        <p:spPr>
          <a:xfrm>
            <a:off x="3296911" y="172741"/>
            <a:ext cx="2719058" cy="78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92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9C37F-0980-4212-A146-C4F536698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Vibration – What do these values tell you?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20FC6-117E-421D-9812-FF8D3311808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0" y="1304925"/>
            <a:ext cx="8531225" cy="49577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/>
            <a:r>
              <a:rPr lang="en-US" sz="1600">
                <a:solidFill>
                  <a:schemeClr val="bg1">
                    <a:lumMod val="10000"/>
                  </a:schemeClr>
                </a:solidFill>
              </a:rPr>
              <a:t>RMS Velocity [10 – 1000 Hz]</a:t>
            </a:r>
          </a:p>
          <a:p>
            <a:pPr lvl="2"/>
            <a:r>
              <a:rPr lang="en-US" sz="1600">
                <a:solidFill>
                  <a:schemeClr val="bg1">
                    <a:lumMod val="10000"/>
                  </a:schemeClr>
                </a:solidFill>
              </a:rPr>
              <a:t>Indicates issues such as: soft foot, misalignment, unbalance, etc.</a:t>
            </a:r>
          </a:p>
          <a:p>
            <a:pPr lvl="1"/>
            <a:endParaRPr lang="en-US" sz="1600">
              <a:solidFill>
                <a:schemeClr val="bg1">
                  <a:lumMod val="10000"/>
                </a:schemeClr>
              </a:solidFill>
              <a:highlight>
                <a:srgbClr val="FFFF00"/>
              </a:highlight>
            </a:endParaRPr>
          </a:p>
          <a:p>
            <a:pPr lvl="1"/>
            <a:endParaRPr lang="en-US" sz="1600">
              <a:solidFill>
                <a:schemeClr val="bg1">
                  <a:lumMod val="10000"/>
                </a:schemeClr>
              </a:solidFill>
            </a:endParaRPr>
          </a:p>
          <a:p>
            <a:pPr marL="339725" lvl="1" indent="0">
              <a:buNone/>
            </a:pPr>
            <a:endParaRPr lang="en-US" sz="1600">
              <a:solidFill>
                <a:schemeClr val="bg1">
                  <a:lumMod val="10000"/>
                </a:schemeClr>
              </a:solidFill>
            </a:endParaRPr>
          </a:p>
          <a:p>
            <a:pPr marL="339725" lvl="1" indent="0">
              <a:buNone/>
            </a:pPr>
            <a:endParaRPr lang="en-US" sz="1600">
              <a:solidFill>
                <a:schemeClr val="bg1">
                  <a:lumMod val="10000"/>
                </a:schemeClr>
              </a:solidFill>
            </a:endParaRPr>
          </a:p>
          <a:p>
            <a:pPr lvl="1"/>
            <a:r>
              <a:rPr lang="en-US" sz="1600">
                <a:solidFill>
                  <a:schemeClr val="bg1">
                    <a:lumMod val="10000"/>
                  </a:schemeClr>
                </a:solidFill>
              </a:rPr>
              <a:t>High Frequency RMS Acceleration [1000 – 4000 Hz]</a:t>
            </a:r>
          </a:p>
          <a:p>
            <a:pPr lvl="2"/>
            <a:r>
              <a:rPr lang="en-US" sz="1600">
                <a:solidFill>
                  <a:schemeClr val="bg1">
                    <a:lumMod val="10000"/>
                  </a:schemeClr>
                </a:solidFill>
              </a:rPr>
              <a:t>Indicates early bearing failure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7AC734-67A4-43C1-A834-5DACE643C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86" y="2219761"/>
            <a:ext cx="3000517" cy="8814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FBDEAD-3AAC-4724-B796-C8557C8BDB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7936" y="2042253"/>
            <a:ext cx="2993041" cy="10589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BF9B39-7114-4D26-AB03-916F013730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8427" y="2220868"/>
            <a:ext cx="2858486" cy="8802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87367F-BC44-42A9-BE3B-E691A36225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986" y="4633980"/>
            <a:ext cx="3892166" cy="940739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A09509A-0A1A-1C4C-69E5-B157AC486DFE}"/>
              </a:ext>
            </a:extLst>
          </p:cNvPr>
          <p:cNvGrpSpPr/>
          <p:nvPr/>
        </p:nvGrpSpPr>
        <p:grpSpPr>
          <a:xfrm>
            <a:off x="5639311" y="3320359"/>
            <a:ext cx="6241817" cy="3227135"/>
            <a:chOff x="2321121" y="1233376"/>
            <a:chExt cx="6815469" cy="45427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87A04B6-10E2-2C8D-97B7-9973D1C495C9}"/>
                </a:ext>
              </a:extLst>
            </p:cNvPr>
            <p:cNvGrpSpPr/>
            <p:nvPr/>
          </p:nvGrpSpPr>
          <p:grpSpPr>
            <a:xfrm>
              <a:off x="2321121" y="1233376"/>
              <a:ext cx="6815469" cy="4542786"/>
              <a:chOff x="2052084" y="1265274"/>
              <a:chExt cx="6986750" cy="4545885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F4BCE4D5-940A-6860-6C31-1684835DB6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061" b="14596"/>
              <a:stretch/>
            </p:blipFill>
            <p:spPr>
              <a:xfrm>
                <a:off x="2052084" y="1344415"/>
                <a:ext cx="6986750" cy="4466744"/>
              </a:xfrm>
              <a:prstGeom prst="rect">
                <a:avLst/>
              </a:prstGeom>
            </p:spPr>
          </p:pic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9DFE78B-29B3-2C4E-874A-6029144A8C88}"/>
                  </a:ext>
                </a:extLst>
              </p:cNvPr>
              <p:cNvSpPr/>
              <p:nvPr/>
            </p:nvSpPr>
            <p:spPr>
              <a:xfrm>
                <a:off x="2263575" y="1499191"/>
                <a:ext cx="1499190" cy="34024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52E4989-35FE-F238-263B-5110BC68C411}"/>
                  </a:ext>
                </a:extLst>
              </p:cNvPr>
              <p:cNvSpPr/>
              <p:nvPr/>
            </p:nvSpPr>
            <p:spPr>
              <a:xfrm>
                <a:off x="3974256" y="1839432"/>
                <a:ext cx="3022611" cy="34024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BF2C494-C5A3-B457-F1DA-482843A27D06}"/>
                  </a:ext>
                </a:extLst>
              </p:cNvPr>
              <p:cNvSpPr/>
              <p:nvPr/>
            </p:nvSpPr>
            <p:spPr>
              <a:xfrm>
                <a:off x="7419849" y="1265274"/>
                <a:ext cx="1499190" cy="122954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0" name="Graphic 19" descr="Eye with solid fill">
              <a:extLst>
                <a:ext uri="{FF2B5EF4-FFF2-40B4-BE49-F238E27FC236}">
                  <a16:creationId xmlns:a16="http://schemas.microsoft.com/office/drawing/2014/main" id="{4B0393DA-C6ED-F195-AA1C-21B525B45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149363" y="1352195"/>
              <a:ext cx="540032" cy="540032"/>
            </a:xfrm>
            <a:prstGeom prst="rect">
              <a:avLst/>
            </a:prstGeom>
          </p:spPr>
        </p:pic>
        <p:pic>
          <p:nvPicPr>
            <p:cNvPr id="21" name="Graphic 20" descr="Ear with solid fill">
              <a:extLst>
                <a:ext uri="{FF2B5EF4-FFF2-40B4-BE49-F238E27FC236}">
                  <a16:creationId xmlns:a16="http://schemas.microsoft.com/office/drawing/2014/main" id="{3235CCDE-1E80-F7F1-EABE-A2BF6C6503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271491" y="1393610"/>
              <a:ext cx="495827" cy="495827"/>
            </a:xfrm>
            <a:prstGeom prst="rect">
              <a:avLst/>
            </a:prstGeom>
          </p:spPr>
        </p:pic>
        <p:pic>
          <p:nvPicPr>
            <p:cNvPr id="22" name="Graphic 21" descr="Right pointing backhand index with solid fill">
              <a:extLst>
                <a:ext uri="{FF2B5EF4-FFF2-40B4-BE49-F238E27FC236}">
                  <a16:creationId xmlns:a16="http://schemas.microsoft.com/office/drawing/2014/main" id="{42BD78A6-C6E4-1837-7C38-177691BB6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2170973">
              <a:off x="5545832" y="1367121"/>
              <a:ext cx="540033" cy="5400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7976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D075B6-7030-712B-3D42-08064881AD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16" y="3566995"/>
            <a:ext cx="4410986" cy="2585314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3DE4711E-271C-AC66-0D2B-EE310E94F019}"/>
              </a:ext>
            </a:extLst>
          </p:cNvPr>
          <p:cNvSpPr txBox="1">
            <a:spLocks/>
          </p:cNvSpPr>
          <p:nvPr/>
        </p:nvSpPr>
        <p:spPr>
          <a:xfrm>
            <a:off x="415893" y="190588"/>
            <a:ext cx="4831356" cy="47708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90563" indent="-350838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2pPr>
            <a:lvl3pPr marL="1031875" indent="-2921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•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3pPr>
            <a:lvl4pPr marL="1371600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4pPr>
            <a:lvl5pPr marL="1711325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»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High Frequency Enveloping (HFE)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FC657A00-32FB-96E5-6C3E-2B94D59FF222}"/>
              </a:ext>
            </a:extLst>
          </p:cNvPr>
          <p:cNvSpPr txBox="1">
            <a:spLocks/>
          </p:cNvSpPr>
          <p:nvPr/>
        </p:nvSpPr>
        <p:spPr>
          <a:xfrm>
            <a:off x="6184313" y="190588"/>
            <a:ext cx="4691593" cy="47708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90563" indent="-350838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2pPr>
            <a:lvl3pPr marL="1031875" indent="-2921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•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3pPr>
            <a:lvl4pPr marL="1371600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4pPr>
            <a:lvl5pPr marL="1711325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»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Adjust Sample Frequency and Fmax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2C6D3492-A4BA-1EA4-02CD-697849293EF3}"/>
              </a:ext>
            </a:extLst>
          </p:cNvPr>
          <p:cNvSpPr txBox="1">
            <a:spLocks/>
          </p:cNvSpPr>
          <p:nvPr/>
        </p:nvSpPr>
        <p:spPr>
          <a:xfrm>
            <a:off x="6184313" y="705691"/>
            <a:ext cx="4691593" cy="353140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90563" indent="-350838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2pPr>
            <a:lvl3pPr marL="1031875" indent="-2921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•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3pPr>
            <a:lvl4pPr marL="1371600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4pPr>
            <a:lvl5pPr marL="1711325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»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Advanced users can be more precise on evaluating FFT data by manipulating the bin size and separating frequency spikes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Sample time can be shortened for applications that need rapid response for lower frequency faults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Pinch and zoom flexibility to allow advanced users to focus on specific fault indicators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493D6EF-E987-234D-78E2-EF98BC6880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37"/>
          <a:stretch/>
        </p:blipFill>
        <p:spPr>
          <a:xfrm>
            <a:off x="415893" y="3822003"/>
            <a:ext cx="5398580" cy="2585314"/>
          </a:xfrm>
          <a:prstGeom prst="rect">
            <a:avLst/>
          </a:prstGeom>
        </p:spPr>
      </p:pic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25F70D9A-F896-90DE-3E13-A6A55EC2C6F6}"/>
              </a:ext>
            </a:extLst>
          </p:cNvPr>
          <p:cNvSpPr txBox="1">
            <a:spLocks/>
          </p:cNvSpPr>
          <p:nvPr/>
        </p:nvSpPr>
        <p:spPr>
          <a:xfrm>
            <a:off x="480600" y="705691"/>
            <a:ext cx="4691593" cy="353140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SzPct val="110000"/>
              <a:buFont typeface="Arial" pitchFamily="34" charset="0"/>
              <a:buChar char="■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90563" indent="-350838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2pPr>
            <a:lvl3pPr marL="1031875" indent="-2921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•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3pPr>
            <a:lvl4pPr marL="1371600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–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4pPr>
            <a:lvl5pPr marL="1711325" indent="-339725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 pitchFamily="34" charset="0"/>
              <a:buChar char="»"/>
              <a:defRPr sz="2400" kern="120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Uses demodulation to match common views from vibration analyzers by emphasizing lower amplitude repeating signals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Improves our ability to detect early bearing related faults on slower moving equipment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HFE affects how we generate the vibration signal, our High-Frequency vibration overalls are calculated with information that has used this filtering method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867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>
            <a:extLst>
              <a:ext uri="{FF2B5EF4-FFF2-40B4-BE49-F238E27FC236}">
                <a16:creationId xmlns:a16="http://schemas.microsoft.com/office/drawing/2014/main" id="{FFBAD862-326E-31C3-25A2-B4859E28C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000" r="96667">
                        <a14:foregroundMark x1="9000" y1="64000" x2="8333" y2="49000"/>
                        <a14:foregroundMark x1="3333" y1="62500" x2="3667" y2="52500"/>
                        <a14:foregroundMark x1="47000" y1="89000" x2="57667" y2="89500"/>
                        <a14:foregroundMark x1="91000" y1="58000" x2="91333" y2="43000"/>
                        <a14:foregroundMark x1="95667" y1="46000" x2="95667" y2="46000"/>
                        <a14:foregroundMark x1="96333" y1="54500" x2="96333" y2="54500"/>
                        <a14:foregroundMark x1="96000" y1="49500" x2="96000" y2="49500"/>
                        <a14:foregroundMark x1="96333" y1="47500" x2="96667" y2="50500"/>
                        <a14:foregroundMark x1="94333" y1="43000" x2="94333" y2="43000"/>
                        <a14:foregroundMark x1="96333" y1="47000" x2="96333" y2="47000"/>
                        <a14:foregroundMark x1="96667" y1="51500" x2="90667" y2="40000"/>
                        <a14:foregroundMark x1="95000" y1="45500" x2="94667" y2="42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47671" y="3573447"/>
            <a:ext cx="1251938" cy="8346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D4B957-66F1-4C91-0AE4-CAC1F12592D4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Vibration Mounting Accessories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F1D378-D4E0-5A1F-9BA4-F18F9917DBF8}"/>
              </a:ext>
            </a:extLst>
          </p:cNvPr>
          <p:cNvSpPr txBox="1"/>
          <p:nvPr/>
        </p:nvSpPr>
        <p:spPr>
          <a:xfrm>
            <a:off x="1528008" y="1874999"/>
            <a:ext cx="4435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QM30VT3-MQP             150mm cable with M12, Aluminum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2196BA-91AE-3C10-1FCD-CD17EDACA567}"/>
              </a:ext>
            </a:extLst>
          </p:cNvPr>
          <p:cNvSpPr txBox="1"/>
          <p:nvPr/>
        </p:nvSpPr>
        <p:spPr>
          <a:xfrm>
            <a:off x="7328640" y="1874999"/>
            <a:ext cx="4212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QM30VT3-SS-MQP     150mm cable with M12, Stainless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F4F4F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D4DD96A-E313-4D0E-0385-9BA5ADA25379}"/>
              </a:ext>
            </a:extLst>
          </p:cNvPr>
          <p:cNvGrpSpPr/>
          <p:nvPr/>
        </p:nvGrpSpPr>
        <p:grpSpPr>
          <a:xfrm>
            <a:off x="6155629" y="4877649"/>
            <a:ext cx="5960867" cy="802252"/>
            <a:chOff x="6155629" y="4732800"/>
            <a:chExt cx="5960867" cy="80225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04BA876-BAF4-5093-8279-1F3236606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55629" y="4732800"/>
              <a:ext cx="1077375" cy="8022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67700DC-2EEC-5C19-EAC6-3F26BE939070}"/>
                </a:ext>
              </a:extLst>
            </p:cNvPr>
            <p:cNvSpPr txBox="1"/>
            <p:nvPr/>
          </p:nvSpPr>
          <p:spPr>
            <a:xfrm>
              <a:off x="7328717" y="4980038"/>
              <a:ext cx="15321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BWA-QM30-CMAL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FA4F30D-5722-404A-2BBE-C5FAE8DE5C96}"/>
                </a:ext>
              </a:extLst>
            </p:cNvPr>
            <p:cNvSpPr txBox="1"/>
            <p:nvPr/>
          </p:nvSpPr>
          <p:spPr>
            <a:xfrm>
              <a:off x="8797767" y="4980038"/>
              <a:ext cx="33187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Magnet Mount, Curved Surface, Aluminum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822164A-03C7-5986-9F58-F7046C0E9033}"/>
              </a:ext>
            </a:extLst>
          </p:cNvPr>
          <p:cNvGrpSpPr/>
          <p:nvPr/>
        </p:nvGrpSpPr>
        <p:grpSpPr>
          <a:xfrm>
            <a:off x="286512" y="4260423"/>
            <a:ext cx="5708644" cy="764875"/>
            <a:chOff x="286512" y="4115574"/>
            <a:chExt cx="5708644" cy="7648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98573F1-886D-3353-0D5D-0A78583397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6512" y="4115574"/>
              <a:ext cx="1213154" cy="76487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D9B190-D241-3DC8-B388-9959AEDEC9E4}"/>
                </a:ext>
              </a:extLst>
            </p:cNvPr>
            <p:cNvSpPr txBox="1"/>
            <p:nvPr/>
          </p:nvSpPr>
          <p:spPr>
            <a:xfrm>
              <a:off x="1527490" y="4344123"/>
              <a:ext cx="15016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BWA-QM30-FMSS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D7848AD-12A4-FF6E-1C54-F4CA964ED9BC}"/>
                </a:ext>
              </a:extLst>
            </p:cNvPr>
            <p:cNvSpPr txBox="1"/>
            <p:nvPr/>
          </p:nvSpPr>
          <p:spPr>
            <a:xfrm>
              <a:off x="3047298" y="4344123"/>
              <a:ext cx="29478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Magnet Mount, Flat Surface, Stainless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3D8E6D0-3A82-FE61-5321-F6BBA4866DB9}"/>
              </a:ext>
            </a:extLst>
          </p:cNvPr>
          <p:cNvSpPr txBox="1"/>
          <p:nvPr/>
        </p:nvSpPr>
        <p:spPr>
          <a:xfrm>
            <a:off x="7328640" y="3836871"/>
            <a:ext cx="14645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BWA-QM30-CEAL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6EC06B-264E-A000-CA6E-5EABBE8ED310}"/>
              </a:ext>
            </a:extLst>
          </p:cNvPr>
          <p:cNvSpPr txBox="1"/>
          <p:nvPr/>
        </p:nvSpPr>
        <p:spPr>
          <a:xfrm>
            <a:off x="8797767" y="3836871"/>
            <a:ext cx="3171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Epoxy Mount, Curved Surface, Aluminum, pack of 5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B2E0649-3C35-073D-8AB8-F0DAD0C50669}"/>
              </a:ext>
            </a:extLst>
          </p:cNvPr>
          <p:cNvGrpSpPr/>
          <p:nvPr/>
        </p:nvGrpSpPr>
        <p:grpSpPr>
          <a:xfrm>
            <a:off x="281241" y="5387403"/>
            <a:ext cx="5746040" cy="1050952"/>
            <a:chOff x="281241" y="5387403"/>
            <a:chExt cx="5746040" cy="1050952"/>
          </a:xfrm>
        </p:grpSpPr>
        <p:pic>
          <p:nvPicPr>
            <p:cNvPr id="17" name="Picture 16" descr="A silver object with holes&#10;&#10;Description automatically generated">
              <a:extLst>
                <a:ext uri="{FF2B5EF4-FFF2-40B4-BE49-F238E27FC236}">
                  <a16:creationId xmlns:a16="http://schemas.microsoft.com/office/drawing/2014/main" id="{6B9A4765-F90F-0AC8-3B9D-1C2EF57B68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3" t="21879" r="15372" b="19414"/>
            <a:stretch/>
          </p:blipFill>
          <p:spPr>
            <a:xfrm>
              <a:off x="281241" y="5387403"/>
              <a:ext cx="1224732" cy="1050952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1D5745-4A33-BA77-4E3B-A0A5A6A1457F}"/>
                </a:ext>
              </a:extLst>
            </p:cNvPr>
            <p:cNvSpPr txBox="1"/>
            <p:nvPr/>
          </p:nvSpPr>
          <p:spPr>
            <a:xfrm>
              <a:off x="3047298" y="5605102"/>
              <a:ext cx="29799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Rapid Release, </a:t>
              </a:r>
              <a:r>
                <a:rPr lang="en-US" sz="140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Flat Surface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, Aluminum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43A533E-B4B5-CF0E-F779-CA73670904C9}"/>
                </a:ext>
              </a:extLst>
            </p:cNvPr>
            <p:cNvSpPr txBox="1"/>
            <p:nvPr/>
          </p:nvSpPr>
          <p:spPr>
            <a:xfrm>
              <a:off x="1528008" y="5605102"/>
              <a:ext cx="15394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BWA-QM30-FSALR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8B447FB-F1D6-C518-797D-8AD42E31EDE4}"/>
                </a:ext>
              </a:extLst>
            </p:cNvPr>
            <p:cNvSpPr txBox="1"/>
            <p:nvPr/>
          </p:nvSpPr>
          <p:spPr>
            <a:xfrm>
              <a:off x="1528008" y="5912879"/>
              <a:ext cx="15247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BWA-QM30-FSSSR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89551D1-D8D0-BB3A-8159-3CA8E22076B2}"/>
                </a:ext>
              </a:extLst>
            </p:cNvPr>
            <p:cNvSpPr txBox="1"/>
            <p:nvPr/>
          </p:nvSpPr>
          <p:spPr>
            <a:xfrm>
              <a:off x="3047298" y="5912879"/>
              <a:ext cx="28591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Rapid Release, </a:t>
              </a:r>
              <a:r>
                <a:rPr lang="en-US" sz="140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Flat Surface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, Stainless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9F6EEF-897C-A63D-E987-9786987004D1}"/>
              </a:ext>
            </a:extLst>
          </p:cNvPr>
          <p:cNvGrpSpPr/>
          <p:nvPr/>
        </p:nvGrpSpPr>
        <p:grpSpPr>
          <a:xfrm>
            <a:off x="286512" y="2905723"/>
            <a:ext cx="6005520" cy="847746"/>
            <a:chOff x="286512" y="2760874"/>
            <a:chExt cx="6005520" cy="847746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D90E3FF-DC69-01A6-67A0-E5BF02949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6512" y="2760874"/>
              <a:ext cx="1213154" cy="847746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1DF0FF0-F844-FF40-F579-E751C32CA53F}"/>
                </a:ext>
              </a:extLst>
            </p:cNvPr>
            <p:cNvSpPr txBox="1"/>
            <p:nvPr/>
          </p:nvSpPr>
          <p:spPr>
            <a:xfrm>
              <a:off x="1520389" y="2867572"/>
              <a:ext cx="14379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BWA-QM30-</a:t>
              </a:r>
              <a:r>
                <a:rPr lang="en-US" sz="140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FTAL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9822A05-A258-943C-5534-9292B371B2C1}"/>
                </a:ext>
              </a:extLst>
            </p:cNvPr>
            <p:cNvSpPr txBox="1"/>
            <p:nvPr/>
          </p:nvSpPr>
          <p:spPr>
            <a:xfrm>
              <a:off x="3047298" y="2867572"/>
              <a:ext cx="32447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Stud/Tape Mount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, </a:t>
              </a:r>
              <a:r>
                <a:rPr lang="en-US" sz="140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Flat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Surface, Aluminum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6064598-3BBA-1E19-9272-5A3227CF8F33}"/>
                </a:ext>
              </a:extLst>
            </p:cNvPr>
            <p:cNvSpPr txBox="1"/>
            <p:nvPr/>
          </p:nvSpPr>
          <p:spPr>
            <a:xfrm>
              <a:off x="1520389" y="3145587"/>
              <a:ext cx="14350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BWA-QM30-</a:t>
              </a:r>
              <a:r>
                <a:rPr lang="en-US" sz="140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FTSS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466DE2C-6BF3-E589-0C22-124F5249459D}"/>
                </a:ext>
              </a:extLst>
            </p:cNvPr>
            <p:cNvSpPr txBox="1"/>
            <p:nvPr/>
          </p:nvSpPr>
          <p:spPr>
            <a:xfrm>
              <a:off x="3047298" y="3145587"/>
              <a:ext cx="31239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Stud/Tape Mount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, </a:t>
              </a:r>
              <a:r>
                <a:rPr lang="en-US" sz="140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Flat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4F4F4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Surface, </a:t>
              </a:r>
              <a:r>
                <a:rPr lang="en-US" sz="1400">
                  <a:solidFill>
                    <a:srgbClr val="4F4F4F"/>
                  </a:solidFill>
                  <a:latin typeface="Calibri"/>
                  <a:cs typeface="Arial" pitchFamily="34" charset="0"/>
                </a:rPr>
                <a:t>Stainless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</p:grpSp>
      <p:pic>
        <p:nvPicPr>
          <p:cNvPr id="13" name="Picture 12" descr="A black square object with white text&#10;&#10;Description automatically generated">
            <a:extLst>
              <a:ext uri="{FF2B5EF4-FFF2-40B4-BE49-F238E27FC236}">
                <a16:creationId xmlns:a16="http://schemas.microsoft.com/office/drawing/2014/main" id="{544DB938-C612-0680-5044-8952870B936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6286"/>
            <a:ext cx="1693211" cy="1693211"/>
          </a:xfrm>
          <a:prstGeom prst="rect">
            <a:avLst/>
          </a:prstGeom>
        </p:spPr>
      </p:pic>
      <p:pic>
        <p:nvPicPr>
          <p:cNvPr id="14" name="Picture 13" descr="A close-up of a rectangular object&#10;&#10;Description automatically generated">
            <a:extLst>
              <a:ext uri="{FF2B5EF4-FFF2-40B4-BE49-F238E27FC236}">
                <a16:creationId xmlns:a16="http://schemas.microsoft.com/office/drawing/2014/main" id="{E0A17B74-6A26-E712-226E-4E16FA8B37F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839" y="1156285"/>
            <a:ext cx="1693211" cy="169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241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A15E5B-129F-EE44-E9A0-D1A71F3CC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267" y="1704462"/>
            <a:ext cx="1213154" cy="7648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53BFD4-AC3C-501B-FC0B-EBC34A24E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Sensor Mounting Methods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DA532A-6085-D1BF-2AF9-929C1F78F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72863"/>
            <a:ext cx="7021212" cy="3980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51B951-44DF-BD67-3DEE-6B785A1664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6021" y="2840089"/>
            <a:ext cx="4177516" cy="22882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C94F88-153D-E0F4-1BDE-662E0EF203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1594" y="1233616"/>
            <a:ext cx="1077375" cy="8022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BD595E-3685-AA70-D614-A2B1BCFFB7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6735" y="1419288"/>
            <a:ext cx="1213154" cy="8477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2F0D23-8810-C6B8-67B2-8D0FCEABDF2C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5685" y="1976830"/>
            <a:ext cx="1213154" cy="115538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AD0A305-4B27-344C-1278-FB0796954B64}"/>
              </a:ext>
            </a:extLst>
          </p:cNvPr>
          <p:cNvSpPr/>
          <p:nvPr/>
        </p:nvSpPr>
        <p:spPr>
          <a:xfrm>
            <a:off x="790575" y="6229350"/>
            <a:ext cx="2114550" cy="22425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E880BF-54BB-F2C7-7E83-A2DFEC9686C6}"/>
              </a:ext>
            </a:extLst>
          </p:cNvPr>
          <p:cNvSpPr/>
          <p:nvPr/>
        </p:nvSpPr>
        <p:spPr>
          <a:xfrm>
            <a:off x="2924818" y="6229349"/>
            <a:ext cx="1904357" cy="22425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D0D84D-DEF0-03B4-F67A-ADD36D203EA1}"/>
              </a:ext>
            </a:extLst>
          </p:cNvPr>
          <p:cNvSpPr/>
          <p:nvPr/>
        </p:nvSpPr>
        <p:spPr>
          <a:xfrm>
            <a:off x="4848868" y="6229348"/>
            <a:ext cx="2028182" cy="22425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ket 13">
            <a:extLst>
              <a:ext uri="{FF2B5EF4-FFF2-40B4-BE49-F238E27FC236}">
                <a16:creationId xmlns:a16="http://schemas.microsoft.com/office/drawing/2014/main" id="{99E23C56-3633-C4FC-235F-1F7D92F10978}"/>
              </a:ext>
            </a:extLst>
          </p:cNvPr>
          <p:cNvSpPr/>
          <p:nvPr/>
        </p:nvSpPr>
        <p:spPr>
          <a:xfrm rot="16200000">
            <a:off x="5358793" y="1787740"/>
            <a:ext cx="261258" cy="2525633"/>
          </a:xfrm>
          <a:prstGeom prst="leftBracket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CC58CCB-6A33-3404-329E-72BD906ADE86}"/>
              </a:ext>
            </a:extLst>
          </p:cNvPr>
          <p:cNvCxnSpPr>
            <a:cxnSpLocks/>
          </p:cNvCxnSpPr>
          <p:nvPr/>
        </p:nvCxnSpPr>
        <p:spPr>
          <a:xfrm>
            <a:off x="2362200" y="2268957"/>
            <a:ext cx="0" cy="571133"/>
          </a:xfrm>
          <a:prstGeom prst="line">
            <a:avLst/>
          </a:prstGeom>
          <a:ln w="3810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1D18513-EA86-461C-703D-AEDDFE2FAEC7}"/>
              </a:ext>
            </a:extLst>
          </p:cNvPr>
          <p:cNvCxnSpPr>
            <a:cxnSpLocks/>
          </p:cNvCxnSpPr>
          <p:nvPr/>
        </p:nvCxnSpPr>
        <p:spPr>
          <a:xfrm>
            <a:off x="3399415" y="2554523"/>
            <a:ext cx="0" cy="571133"/>
          </a:xfrm>
          <a:prstGeom prst="line">
            <a:avLst/>
          </a:prstGeom>
          <a:ln w="3810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2C55D831-437B-C83F-B8DE-76FD4D6678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3000" r="96667">
                        <a14:foregroundMark x1="9000" y1="64000" x2="8333" y2="49000"/>
                        <a14:foregroundMark x1="3333" y1="62500" x2="3667" y2="52500"/>
                        <a14:foregroundMark x1="47000" y1="89000" x2="57667" y2="89500"/>
                        <a14:foregroundMark x1="91000" y1="58000" x2="91333" y2="43000"/>
                        <a14:foregroundMark x1="95667" y1="46000" x2="95667" y2="46000"/>
                        <a14:foregroundMark x1="96333" y1="54500" x2="96333" y2="54500"/>
                        <a14:foregroundMark x1="96000" y1="49500" x2="96000" y2="49500"/>
                        <a14:foregroundMark x1="96333" y1="47500" x2="96667" y2="50500"/>
                        <a14:foregroundMark x1="94333" y1="43000" x2="94333" y2="43000"/>
                        <a14:foregroundMark x1="96333" y1="47000" x2="96333" y2="47000"/>
                        <a14:foregroundMark x1="96667" y1="51500" x2="90667" y2="40000"/>
                        <a14:foregroundMark x1="95000" y1="45500" x2="94667" y2="42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87823" y="2229654"/>
            <a:ext cx="1251938" cy="83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31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342CB6-D2EE-5E8E-724C-CA0615B0A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QM30VT3 Compatibility with AMG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A6AE69B5-7CB9-6CF1-2AB9-489FF3302A2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740229" y="1228578"/>
            <a:ext cx="5611813" cy="4970463"/>
          </a:xfrm>
          <a:prstGeom prst="rect">
            <a:avLst/>
          </a:prstGeom>
        </p:spPr>
        <p:txBody>
          <a:bodyPr lIns="91440" tIns="45720" rIns="91440" bIns="45720" anchor="t">
            <a:normAutofit lnSpcReduction="10000"/>
          </a:bodyPr>
          <a:lstStyle/>
          <a:p>
            <a:r>
              <a:rPr lang="en-US" dirty="0">
                <a:latin typeface="Calibri"/>
                <a:ea typeface="Calibri"/>
                <a:cs typeface="Arial"/>
              </a:rPr>
              <a:t>Update to .DAT </a:t>
            </a:r>
            <a:r>
              <a:rPr lang="en-US" b="1" u="sng" dirty="0">
                <a:latin typeface="Calibri"/>
                <a:ea typeface="Calibri"/>
                <a:cs typeface="Arial"/>
              </a:rPr>
              <a:t>required</a:t>
            </a:r>
            <a:r>
              <a:rPr lang="en-US" dirty="0">
                <a:latin typeface="Calibri"/>
                <a:ea typeface="Calibri"/>
                <a:cs typeface="Arial"/>
              </a:rPr>
              <a:t> </a:t>
            </a:r>
          </a:p>
          <a:p>
            <a:pPr lvl="1"/>
            <a:r>
              <a:rPr lang="en-US" dirty="0">
                <a:latin typeface="Calibri"/>
                <a:ea typeface="Calibri"/>
                <a:cs typeface="Arial"/>
              </a:rPr>
              <a:t>Defines which devices and registers are used by the AMG</a:t>
            </a:r>
          </a:p>
          <a:p>
            <a:pPr lvl="1"/>
            <a:r>
              <a:rPr lang="en-US" dirty="0">
                <a:latin typeface="Calibri"/>
                <a:ea typeface="Calibri"/>
                <a:cs typeface="Arial"/>
              </a:rPr>
              <a:t>File and instructions for updating will be found on AMG series page</a:t>
            </a:r>
          </a:p>
          <a:p>
            <a:r>
              <a:rPr lang="en-US" dirty="0">
                <a:latin typeface="Calibri"/>
                <a:ea typeface="Calibri"/>
                <a:cs typeface="Arial"/>
              </a:rPr>
              <a:t>Compatible with Banner CDS</a:t>
            </a:r>
          </a:p>
          <a:p>
            <a:pPr marL="0" indent="0">
              <a:buNone/>
            </a:pPr>
            <a:endParaRPr lang="en-US" dirty="0">
              <a:latin typeface="Calibri"/>
              <a:ea typeface="Calibri"/>
              <a:cs typeface="Arial"/>
            </a:endParaRPr>
          </a:p>
          <a:p>
            <a:r>
              <a:rPr lang="en-US" dirty="0">
                <a:latin typeface="Calibri"/>
                <a:ea typeface="Calibri"/>
                <a:cs typeface="Arial"/>
              </a:rPr>
              <a:t>AMG Update (coming soon)</a:t>
            </a:r>
          </a:p>
          <a:p>
            <a:pPr lvl="1"/>
            <a:r>
              <a:rPr lang="en-US" dirty="0">
                <a:latin typeface="Calibri"/>
                <a:ea typeface="Calibri"/>
                <a:cs typeface="Arial"/>
              </a:rPr>
              <a:t>Fixed a scaling issue with the Power Usage feature for CT and Rogowski Coils</a:t>
            </a:r>
          </a:p>
          <a:p>
            <a:pPr lvl="1"/>
            <a:r>
              <a:rPr lang="en-US" dirty="0">
                <a:latin typeface="Calibri"/>
                <a:ea typeface="Calibri"/>
                <a:cs typeface="Arial"/>
              </a:rPr>
              <a:t>Historic View of data (Graph)</a:t>
            </a:r>
            <a:endParaRPr lang="en-US" dirty="0"/>
          </a:p>
          <a:p>
            <a:pPr marL="631825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25" name="Picture 24" descr="A grey electronic device with a green screen and wires&#10;&#10;Description automatically generated">
            <a:extLst>
              <a:ext uri="{FF2B5EF4-FFF2-40B4-BE49-F238E27FC236}">
                <a16:creationId xmlns:a16="http://schemas.microsoft.com/office/drawing/2014/main" id="{C70F72A5-CE2D-4B49-5F7A-416541068B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9" r="8030"/>
          <a:stretch/>
        </p:blipFill>
        <p:spPr>
          <a:xfrm>
            <a:off x="5930497" y="1713621"/>
            <a:ext cx="5850294" cy="400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338528"/>
      </p:ext>
    </p:extLst>
  </p:cSld>
  <p:clrMapOvr>
    <a:masterClrMapping/>
  </p:clrMapOvr>
</p:sld>
</file>

<file path=ppt/theme/theme1.xml><?xml version="1.0" encoding="utf-8"?>
<a:theme xmlns:a="http://schemas.openxmlformats.org/drawingml/2006/main" name="CORP_PPT_TEMPLATE 2016">
  <a:themeElements>
    <a:clrScheme name="Banner Theme">
      <a:dk1>
        <a:srgbClr val="343434"/>
      </a:dk1>
      <a:lt1>
        <a:srgbClr val="FFFFFF"/>
      </a:lt1>
      <a:dk2>
        <a:srgbClr val="FFD600"/>
      </a:dk2>
      <a:lt2>
        <a:srgbClr val="FFFFFF"/>
      </a:lt2>
      <a:accent1>
        <a:srgbClr val="FFD600"/>
      </a:accent1>
      <a:accent2>
        <a:srgbClr val="F2F2F2"/>
      </a:accent2>
      <a:accent3>
        <a:srgbClr val="D3D7E0"/>
      </a:accent3>
      <a:accent4>
        <a:srgbClr val="818091"/>
      </a:accent4>
      <a:accent5>
        <a:srgbClr val="4D4D4D"/>
      </a:accent5>
      <a:accent6>
        <a:srgbClr val="000000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latin typeface="+mj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918F52DA741B4FBA744AEC3F16C085" ma:contentTypeVersion="22" ma:contentTypeDescription="Create a new document." ma:contentTypeScope="" ma:versionID="606ec8cb3a18f26b23ad0167b28b5a28">
  <xsd:schema xmlns:xsd="http://www.w3.org/2001/XMLSchema" xmlns:xs="http://www.w3.org/2001/XMLSchema" xmlns:p="http://schemas.microsoft.com/office/2006/metadata/properties" xmlns:ns2="fc832dd0-15a7-467f-9253-e78134a98efb" xmlns:ns3="1332d947-3931-4ade-a843-cc2494e5f58b" targetNamespace="http://schemas.microsoft.com/office/2006/metadata/properties" ma:root="true" ma:fieldsID="56d508acbc5808c19e87da6392ef3a82" ns2:_="" ns3:_="">
    <xsd:import namespace="fc832dd0-15a7-467f-9253-e78134a98efb"/>
    <xsd:import namespace="1332d947-3931-4ade-a843-cc2494e5f5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Component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832dd0-15a7-467f-9253-e78134a98e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920e507f-1c28-4ba2-8f32-1f8f86a36e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omponent" ma:index="24" nillable="true" ma:displayName="Company" ma:format="Dropdown" ma:internalName="Component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32d947-3931-4ade-a843-cc2494e5f58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82edc4a-568a-4c49-ba46-1da71edffecb}" ma:internalName="TaxCatchAll" ma:showField="CatchAllData" ma:web="1332d947-3931-4ade-a843-cc2494e5f5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32d947-3931-4ade-a843-cc2494e5f58b" xsi:nil="true"/>
    <Component xmlns="fc832dd0-15a7-467f-9253-e78134a98efb" xsi:nil="true"/>
    <lcf76f155ced4ddcb4097134ff3c332f xmlns="fc832dd0-15a7-467f-9253-e78134a98ef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B56F00D-3DB0-42BE-AAD5-AC3B692CF1A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DF107B6-755B-4AB4-938E-C0364077AA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832dd0-15a7-467f-9253-e78134a98efb"/>
    <ds:schemaRef ds:uri="1332d947-3931-4ade-a843-cc2494e5f5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3D2E5B2-12FC-471D-A959-8D360AD29FB8}">
  <ds:schemaRefs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1332d947-3931-4ade-a843-cc2494e5f58b"/>
    <ds:schemaRef ds:uri="http://schemas.microsoft.com/office/infopath/2007/PartnerControls"/>
    <ds:schemaRef ds:uri="http://schemas.openxmlformats.org/package/2006/metadata/core-properties"/>
    <ds:schemaRef ds:uri="fc832dd0-15a7-467f-9253-e78134a98ef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6399</TotalTime>
  <Words>691</Words>
  <Application>Microsoft Office PowerPoint</Application>
  <PresentationFormat>Widescreen</PresentationFormat>
  <Paragraphs>148</Paragraphs>
  <Slides>15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Aptos</vt:lpstr>
      <vt:lpstr>Arial</vt:lpstr>
      <vt:lpstr>Calibri</vt:lpstr>
      <vt:lpstr>Corbel</vt:lpstr>
      <vt:lpstr>CORP_PPT_TEMPLATE 2016</vt:lpstr>
      <vt:lpstr>PowerPoint Presentation</vt:lpstr>
      <vt:lpstr>PowerPoint Presentation</vt:lpstr>
      <vt:lpstr>3-Axis Vibration Sensors</vt:lpstr>
      <vt:lpstr>PowerPoint Presentation</vt:lpstr>
      <vt:lpstr>Vibration – What do these values tell you?</vt:lpstr>
      <vt:lpstr>PowerPoint Presentation</vt:lpstr>
      <vt:lpstr>Vibration Mounting Accessories</vt:lpstr>
      <vt:lpstr>Sensor Mounting Methods </vt:lpstr>
      <vt:lpstr>QM30VT3 Compatibility with AMG</vt:lpstr>
      <vt:lpstr>Why Monitor Vibration?</vt:lpstr>
      <vt:lpstr>PowerPoint Presentation</vt:lpstr>
      <vt:lpstr>Wireless 3 axis solutions</vt:lpstr>
      <vt:lpstr>PowerPoint Presentation</vt:lpstr>
      <vt:lpstr>Wireless 2 axis solutions</vt:lpstr>
      <vt:lpstr>QM30VT3: Launch Sales 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Luke Karnas</dc:creator>
  <cp:lastModifiedBy>Michael Gehrman</cp:lastModifiedBy>
  <cp:revision>7</cp:revision>
  <dcterms:created xsi:type="dcterms:W3CDTF">2024-09-09T13:15:34Z</dcterms:created>
  <dcterms:modified xsi:type="dcterms:W3CDTF">2025-09-23T16:11:11Z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0x01010009918F52DA741B4FBA744AEC3F16C085</vt:lpwstr>
  </property>
  <property fmtid="{D5CDD505-2E9C-101B-9397-08002B2CF9AE}" pid="3" name="MediaServiceImageTags">
    <vt:lpwstr/>
  </property>
</Properties>
</file>